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sldIdLst>
    <p:sldId id="257" r:id="rId2"/>
    <p:sldId id="281" r:id="rId3"/>
    <p:sldId id="333" r:id="rId4"/>
    <p:sldId id="258" r:id="rId5"/>
    <p:sldId id="259" r:id="rId6"/>
    <p:sldId id="268" r:id="rId7"/>
    <p:sldId id="316" r:id="rId8"/>
    <p:sldId id="269" r:id="rId9"/>
    <p:sldId id="282" r:id="rId10"/>
    <p:sldId id="283" r:id="rId11"/>
    <p:sldId id="289" r:id="rId12"/>
    <p:sldId id="288" r:id="rId13"/>
    <p:sldId id="339" r:id="rId14"/>
    <p:sldId id="285" r:id="rId15"/>
    <p:sldId id="318" r:id="rId16"/>
    <p:sldId id="320" r:id="rId17"/>
    <p:sldId id="322" r:id="rId18"/>
    <p:sldId id="321" r:id="rId19"/>
    <p:sldId id="330" r:id="rId20"/>
    <p:sldId id="278" r:id="rId21"/>
    <p:sldId id="287" r:id="rId22"/>
    <p:sldId id="317" r:id="rId23"/>
    <p:sldId id="279" r:id="rId24"/>
    <p:sldId id="280" r:id="rId25"/>
    <p:sldId id="332" r:id="rId26"/>
    <p:sldId id="293" r:id="rId27"/>
    <p:sldId id="292" r:id="rId28"/>
    <p:sldId id="294" r:id="rId29"/>
    <p:sldId id="295" r:id="rId30"/>
    <p:sldId id="296" r:id="rId31"/>
    <p:sldId id="271" r:id="rId32"/>
    <p:sldId id="272" r:id="rId33"/>
    <p:sldId id="299" r:id="rId34"/>
    <p:sldId id="290" r:id="rId35"/>
    <p:sldId id="291" r:id="rId36"/>
    <p:sldId id="300" r:id="rId37"/>
    <p:sldId id="303" r:id="rId38"/>
    <p:sldId id="304" r:id="rId39"/>
    <p:sldId id="306" r:id="rId40"/>
    <p:sldId id="307" r:id="rId41"/>
    <p:sldId id="314" r:id="rId42"/>
    <p:sldId id="301" r:id="rId43"/>
    <p:sldId id="313" r:id="rId44"/>
    <p:sldId id="323" r:id="rId45"/>
    <p:sldId id="309" r:id="rId46"/>
    <p:sldId id="302" r:id="rId47"/>
    <p:sldId id="312" r:id="rId48"/>
    <p:sldId id="331" r:id="rId49"/>
    <p:sldId id="329" r:id="rId50"/>
    <p:sldId id="328" r:id="rId51"/>
    <p:sldId id="325" r:id="rId52"/>
    <p:sldId id="334" r:id="rId53"/>
    <p:sldId id="326" r:id="rId54"/>
    <p:sldId id="327" r:id="rId55"/>
    <p:sldId id="274" r:id="rId56"/>
    <p:sldId id="335" r:id="rId57"/>
    <p:sldId id="336" r:id="rId58"/>
    <p:sldId id="324" r:id="rId59"/>
    <p:sldId id="337" r:id="rId60"/>
    <p:sldId id="338" r:id="rId61"/>
    <p:sldId id="265" r:id="rId62"/>
    <p:sldId id="267" r:id="rId63"/>
    <p:sldId id="266" r:id="rId64"/>
    <p:sldId id="275" r:id="rId65"/>
    <p:sldId id="277" r:id="rId66"/>
    <p:sldId id="262" r:id="rId67"/>
    <p:sldId id="276" r:id="rId68"/>
    <p:sldId id="260" r:id="rId69"/>
    <p:sldId id="31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03" autoAdjust="0"/>
    <p:restoredTop sz="94660"/>
  </p:normalViewPr>
  <p:slideViewPr>
    <p:cSldViewPr snapToGrid="0">
      <p:cViewPr varScale="1">
        <p:scale>
          <a:sx n="119" d="100"/>
          <a:sy n="119" d="100"/>
        </p:scale>
        <p:origin x="12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04F8DC-AF2E-427B-9652-D071B63A5F59}" type="datetimeFigureOut">
              <a:rPr lang="en-US" smtClean="0"/>
              <a:t>10/30/2018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B781E3-869F-4FCB-AC09-C33398B60AF0}" type="slidenum">
              <a:rPr lang="en-US" smtClean="0"/>
              <a:t>‹#›</a:t>
            </a:fld>
            <a:endParaRPr lang="en-US"/>
          </a:p>
        </p:txBody>
      </p:sp>
    </p:spTree>
    <p:extLst>
      <p:ext uri="{BB962C8B-B14F-4D97-AF65-F5344CB8AC3E}">
        <p14:creationId xmlns:p14="http://schemas.microsoft.com/office/powerpoint/2010/main" val="713675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33B02F-2BD1-4D9C-BF29-BC41B5F8D342}" type="slidenum">
              <a:rPr lang="en-US" altLang="en-US"/>
              <a:pPr/>
              <a:t>13</a:t>
            </a:fld>
            <a:endParaRPr lang="en-US" altLang="en-US"/>
          </a:p>
        </p:txBody>
      </p:sp>
      <p:sp>
        <p:nvSpPr>
          <p:cNvPr id="144386" name="Rectangle 2"/>
          <p:cNvSpPr>
            <a:spLocks noRot="1" noChangeArrowheads="1" noTextEdit="1"/>
          </p:cNvSpPr>
          <p:nvPr>
            <p:ph type="sldImg"/>
          </p:nvPr>
        </p:nvSpPr>
        <p:spPr>
          <a:ln/>
        </p:spPr>
      </p:sp>
      <p:sp>
        <p:nvSpPr>
          <p:cNvPr id="144387" name="Rectangle 3"/>
          <p:cNvSpPr>
            <a:spLocks noGrp="1" noChangeArrowheads="1"/>
          </p:cNvSpPr>
          <p:nvPr>
            <p:ph type="body" idx="1"/>
          </p:nvPr>
        </p:nvSpPr>
        <p:spPr/>
        <p:txBody>
          <a:bodyPr/>
          <a:lstStyle/>
          <a:p>
            <a:pPr>
              <a:buFontTx/>
              <a:buChar char="•"/>
            </a:pPr>
            <a:r>
              <a:rPr lang="en-US" altLang="en-US"/>
              <a:t>When the bomb releases from the aircraft, it calculates the current time since release to generate coordinates during TOF </a:t>
            </a:r>
          </a:p>
        </p:txBody>
      </p:sp>
    </p:spTree>
    <p:extLst>
      <p:ext uri="{BB962C8B-B14F-4D97-AF65-F5344CB8AC3E}">
        <p14:creationId xmlns:p14="http://schemas.microsoft.com/office/powerpoint/2010/main" val="3330364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2F4B02-E3D2-44E2-A0C7-3D9F181C051F}" type="slidenum">
              <a:rPr lang="en-US" altLang="en-US" smtClean="0"/>
              <a:pPr/>
              <a:t>16</a:t>
            </a:fld>
            <a:endParaRPr lang="en-US" altLang="en-US"/>
          </a:p>
        </p:txBody>
      </p:sp>
    </p:spTree>
    <p:extLst>
      <p:ext uri="{BB962C8B-B14F-4D97-AF65-F5344CB8AC3E}">
        <p14:creationId xmlns:p14="http://schemas.microsoft.com/office/powerpoint/2010/main" val="2078597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Similar HMI compared to GBU-38 in 2404</a:t>
            </a:r>
          </a:p>
          <a:p>
            <a:endParaRPr lang="en-US" dirty="0"/>
          </a:p>
        </p:txBody>
      </p:sp>
      <p:sp>
        <p:nvSpPr>
          <p:cNvPr id="4" name="Slide Number Placeholder 3"/>
          <p:cNvSpPr>
            <a:spLocks noGrp="1"/>
          </p:cNvSpPr>
          <p:nvPr>
            <p:ph type="sldNum" sz="quarter" idx="10"/>
          </p:nvPr>
        </p:nvSpPr>
        <p:spPr/>
        <p:txBody>
          <a:bodyPr/>
          <a:lstStyle/>
          <a:p>
            <a:fld id="{192F4B02-E3D2-44E2-A0C7-3D9F181C051F}" type="slidenum">
              <a:rPr lang="en-US" altLang="en-US" smtClean="0"/>
              <a:pPr/>
              <a:t>26</a:t>
            </a:fld>
            <a:endParaRPr lang="en-US" altLang="en-US"/>
          </a:p>
        </p:txBody>
      </p:sp>
    </p:spTree>
    <p:extLst>
      <p:ext uri="{BB962C8B-B14F-4D97-AF65-F5344CB8AC3E}">
        <p14:creationId xmlns:p14="http://schemas.microsoft.com/office/powerpoint/2010/main" val="652421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smtClean="0"/>
              <a:t>DSU-33 must be selected during GBU-54 inventory in order to activate the APS via the Airburst On/Off GSMS Store Settings page</a:t>
            </a:r>
          </a:p>
          <a:p>
            <a:endParaRPr lang="en-US" dirty="0"/>
          </a:p>
        </p:txBody>
      </p:sp>
      <p:sp>
        <p:nvSpPr>
          <p:cNvPr id="4" name="Slide Number Placeholder 3"/>
          <p:cNvSpPr>
            <a:spLocks noGrp="1"/>
          </p:cNvSpPr>
          <p:nvPr>
            <p:ph type="sldNum" sz="quarter" idx="10"/>
          </p:nvPr>
        </p:nvSpPr>
        <p:spPr/>
        <p:txBody>
          <a:bodyPr/>
          <a:lstStyle/>
          <a:p>
            <a:fld id="{192F4B02-E3D2-44E2-A0C7-3D9F181C051F}" type="slidenum">
              <a:rPr lang="en-US" altLang="en-US" smtClean="0"/>
              <a:pPr/>
              <a:t>29</a:t>
            </a:fld>
            <a:endParaRPr lang="en-US" altLang="en-US"/>
          </a:p>
        </p:txBody>
      </p:sp>
    </p:spTree>
    <p:extLst>
      <p:ext uri="{BB962C8B-B14F-4D97-AF65-F5344CB8AC3E}">
        <p14:creationId xmlns:p14="http://schemas.microsoft.com/office/powerpoint/2010/main" val="1608725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smtClean="0"/>
              <a:t>DSU-33 not Selected, Airburst Button hidden</a:t>
            </a:r>
          </a:p>
          <a:p>
            <a:endParaRPr lang="en-US" dirty="0"/>
          </a:p>
        </p:txBody>
      </p:sp>
      <p:sp>
        <p:nvSpPr>
          <p:cNvPr id="4" name="Slide Number Placeholder 3"/>
          <p:cNvSpPr>
            <a:spLocks noGrp="1"/>
          </p:cNvSpPr>
          <p:nvPr>
            <p:ph type="sldNum" sz="quarter" idx="10"/>
          </p:nvPr>
        </p:nvSpPr>
        <p:spPr/>
        <p:txBody>
          <a:bodyPr/>
          <a:lstStyle/>
          <a:p>
            <a:fld id="{192F4B02-E3D2-44E2-A0C7-3D9F181C051F}" type="slidenum">
              <a:rPr lang="en-US" altLang="en-US" smtClean="0"/>
              <a:pPr/>
              <a:t>30</a:t>
            </a:fld>
            <a:endParaRPr lang="en-US" altLang="en-US"/>
          </a:p>
        </p:txBody>
      </p:sp>
    </p:spTree>
    <p:extLst>
      <p:ext uri="{BB962C8B-B14F-4D97-AF65-F5344CB8AC3E}">
        <p14:creationId xmlns:p14="http://schemas.microsoft.com/office/powerpoint/2010/main" val="2229013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Preload/save weapon release order, intervals, and settings</a:t>
            </a:r>
          </a:p>
          <a:p>
            <a:r>
              <a:rPr lang="en-US" dirty="0" smtClean="0"/>
              <a:t>Allows quick access to frequently used configurations</a:t>
            </a:r>
          </a:p>
          <a:p>
            <a:r>
              <a:rPr lang="en-US" dirty="0" smtClean="0"/>
              <a:t>Cycle through profiles via HOTAS</a:t>
            </a:r>
            <a:endParaRPr lang="en-US" dirty="0"/>
          </a:p>
        </p:txBody>
      </p:sp>
      <p:sp>
        <p:nvSpPr>
          <p:cNvPr id="4" name="Slide Number Placeholder 3"/>
          <p:cNvSpPr>
            <a:spLocks noGrp="1"/>
          </p:cNvSpPr>
          <p:nvPr>
            <p:ph type="sldNum" sz="quarter" idx="10"/>
          </p:nvPr>
        </p:nvSpPr>
        <p:spPr/>
        <p:txBody>
          <a:bodyPr/>
          <a:lstStyle/>
          <a:p>
            <a:fld id="{192F4B02-E3D2-44E2-A0C7-3D9F181C051F}" type="slidenum">
              <a:rPr lang="en-US" altLang="en-US" smtClean="0"/>
              <a:pPr/>
              <a:t>37</a:t>
            </a:fld>
            <a:endParaRPr lang="en-US" altLang="en-US"/>
          </a:p>
        </p:txBody>
      </p:sp>
    </p:spTree>
    <p:extLst>
      <p:ext uri="{BB962C8B-B14F-4D97-AF65-F5344CB8AC3E}">
        <p14:creationId xmlns:p14="http://schemas.microsoft.com/office/powerpoint/2010/main" val="890080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Profiles are active, but</a:t>
            </a:r>
            <a:r>
              <a:rPr lang="en-US" baseline="0" dirty="0" smtClean="0"/>
              <a:t> all profiles are empty</a:t>
            </a:r>
            <a:endParaRPr lang="en-US" dirty="0"/>
          </a:p>
        </p:txBody>
      </p:sp>
      <p:sp>
        <p:nvSpPr>
          <p:cNvPr id="4" name="Slide Number Placeholder 3"/>
          <p:cNvSpPr>
            <a:spLocks noGrp="1"/>
          </p:cNvSpPr>
          <p:nvPr>
            <p:ph type="sldNum" sz="quarter" idx="10"/>
          </p:nvPr>
        </p:nvSpPr>
        <p:spPr/>
        <p:txBody>
          <a:bodyPr/>
          <a:lstStyle/>
          <a:p>
            <a:fld id="{192F4B02-E3D2-44E2-A0C7-3D9F181C051F}" type="slidenum">
              <a:rPr lang="en-US" altLang="en-US" smtClean="0"/>
              <a:pPr/>
              <a:t>38</a:t>
            </a:fld>
            <a:endParaRPr lang="en-US" altLang="en-US"/>
          </a:p>
        </p:txBody>
      </p:sp>
    </p:spTree>
    <p:extLst>
      <p:ext uri="{BB962C8B-B14F-4D97-AF65-F5344CB8AC3E}">
        <p14:creationId xmlns:p14="http://schemas.microsoft.com/office/powerpoint/2010/main" val="878383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Similar to GBU-38 Visual Cues</a:t>
            </a:r>
          </a:p>
          <a:p>
            <a:endParaRPr lang="en-US" dirty="0"/>
          </a:p>
        </p:txBody>
      </p:sp>
      <p:sp>
        <p:nvSpPr>
          <p:cNvPr id="4" name="Slide Number Placeholder 3"/>
          <p:cNvSpPr>
            <a:spLocks noGrp="1"/>
          </p:cNvSpPr>
          <p:nvPr>
            <p:ph type="sldNum" sz="quarter" idx="10"/>
          </p:nvPr>
        </p:nvSpPr>
        <p:spPr/>
        <p:txBody>
          <a:bodyPr/>
          <a:lstStyle/>
          <a:p>
            <a:fld id="{192F4B02-E3D2-44E2-A0C7-3D9F181C051F}" type="slidenum">
              <a:rPr lang="en-US" altLang="en-US" smtClean="0"/>
              <a:pPr/>
              <a:t>46</a:t>
            </a:fld>
            <a:endParaRPr lang="en-US" altLang="en-US"/>
          </a:p>
        </p:txBody>
      </p:sp>
    </p:spTree>
    <p:extLst>
      <p:ext uri="{BB962C8B-B14F-4D97-AF65-F5344CB8AC3E}">
        <p14:creationId xmlns:p14="http://schemas.microsoft.com/office/powerpoint/2010/main" val="3892952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smtClean="0"/>
              <a:t>Laser Code hard coded into munition.  Default value will be 1688 in the GSMS.</a:t>
            </a:r>
            <a:endParaRPr lang="en-US" dirty="0" smtClean="0"/>
          </a:p>
          <a:p>
            <a:r>
              <a:rPr lang="en-US" sz="1800" dirty="0" smtClean="0"/>
              <a:t>If Target Type is Stationary</a:t>
            </a:r>
            <a:r>
              <a:rPr lang="en-US" sz="1800" baseline="0" dirty="0" smtClean="0"/>
              <a:t> - </a:t>
            </a:r>
            <a:r>
              <a:rPr lang="en-US" sz="1400" dirty="0" smtClean="0"/>
              <a:t>Impact angle from 30 to 90 degrees</a:t>
            </a:r>
          </a:p>
          <a:p>
            <a:r>
              <a:rPr lang="en-US" sz="1800" dirty="0" smtClean="0"/>
              <a:t>If Target Type is Moving</a:t>
            </a:r>
            <a:r>
              <a:rPr lang="en-US" sz="1800" baseline="0" dirty="0" smtClean="0"/>
              <a:t> - </a:t>
            </a:r>
            <a:r>
              <a:rPr lang="en-US" sz="1400" dirty="0" smtClean="0"/>
              <a:t>Impact angle from 65-90 degrees</a:t>
            </a:r>
          </a:p>
          <a:p>
            <a:r>
              <a:rPr lang="en-US" sz="1800" dirty="0" smtClean="0"/>
              <a:t>Functional Delays can be added on top of APS setting for airburst for Fine-Tuning of Airburst Height</a:t>
            </a:r>
          </a:p>
          <a:p>
            <a:pPr lvl="1"/>
            <a:r>
              <a:rPr lang="en-US" sz="1600" dirty="0" smtClean="0"/>
              <a:t>1 </a:t>
            </a:r>
            <a:r>
              <a:rPr lang="en-US" sz="1600" dirty="0" err="1" smtClean="0"/>
              <a:t>ms</a:t>
            </a:r>
            <a:r>
              <a:rPr lang="en-US" sz="1600" dirty="0" smtClean="0"/>
              <a:t> delay = 1 </a:t>
            </a:r>
            <a:r>
              <a:rPr lang="en-US" sz="1600" dirty="0" err="1" smtClean="0"/>
              <a:t>ft</a:t>
            </a:r>
            <a:r>
              <a:rPr lang="en-US" sz="1600" dirty="0" smtClean="0"/>
              <a:t> of weapon travel</a:t>
            </a:r>
          </a:p>
          <a:p>
            <a:pPr lvl="1"/>
            <a:r>
              <a:rPr lang="en-US" sz="1600" dirty="0" smtClean="0"/>
              <a:t>5 </a:t>
            </a:r>
            <a:r>
              <a:rPr lang="en-US" sz="1600" dirty="0" err="1" smtClean="0"/>
              <a:t>ms</a:t>
            </a:r>
            <a:r>
              <a:rPr lang="en-US" sz="1600" dirty="0" smtClean="0"/>
              <a:t> and 15 </a:t>
            </a:r>
            <a:r>
              <a:rPr lang="en-US" sz="1600" dirty="0" err="1" smtClean="0"/>
              <a:t>ms</a:t>
            </a:r>
            <a:r>
              <a:rPr lang="en-US" sz="1600" dirty="0" smtClean="0"/>
              <a:t> delays are only viable choices</a:t>
            </a:r>
          </a:p>
          <a:p>
            <a:endParaRPr lang="en-US" sz="1400" dirty="0" smtClean="0"/>
          </a:p>
          <a:p>
            <a:endParaRPr lang="en-US" dirty="0"/>
          </a:p>
        </p:txBody>
      </p:sp>
      <p:sp>
        <p:nvSpPr>
          <p:cNvPr id="4" name="Slide Number Placeholder 3"/>
          <p:cNvSpPr>
            <a:spLocks noGrp="1"/>
          </p:cNvSpPr>
          <p:nvPr>
            <p:ph type="sldNum" sz="quarter" idx="10"/>
          </p:nvPr>
        </p:nvSpPr>
        <p:spPr/>
        <p:txBody>
          <a:bodyPr/>
          <a:lstStyle/>
          <a:p>
            <a:fld id="{192F4B02-E3D2-44E2-A0C7-3D9F181C051F}" type="slidenum">
              <a:rPr lang="en-US" altLang="en-US" smtClean="0"/>
              <a:pPr/>
              <a:t>47</a:t>
            </a:fld>
            <a:endParaRPr lang="en-US" altLang="en-US"/>
          </a:p>
        </p:txBody>
      </p:sp>
    </p:spTree>
    <p:extLst>
      <p:ext uri="{BB962C8B-B14F-4D97-AF65-F5344CB8AC3E}">
        <p14:creationId xmlns:p14="http://schemas.microsoft.com/office/powerpoint/2010/main" val="4202199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87320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48734" y="1327150"/>
            <a:ext cx="5549900" cy="5021263"/>
          </a:xfrm>
        </p:spPr>
        <p:txBody>
          <a:bodyPr/>
          <a:lstStyle>
            <a:lvl1pPr>
              <a:defRPr sz="2400"/>
            </a:lvl1pPr>
            <a:lvl2pPr>
              <a:defRPr sz="2000"/>
            </a:lvl2pPr>
            <a:lvl3pPr>
              <a:defRPr sz="1800"/>
            </a:lvl3pPr>
            <a:lvl4pPr>
              <a:defRPr sz="1200"/>
            </a:lvl4pPr>
            <a:lvl5pPr>
              <a:defRPr sz="1800"/>
            </a:lvl5pPr>
            <a:lvl6pPr>
              <a:defRPr sz="1800"/>
            </a:lvl6pPr>
            <a:lvl7pPr>
              <a:defRPr sz="1800"/>
            </a:lvl7pPr>
            <a:lvl8pPr>
              <a:defRPr sz="1800"/>
            </a:lvl8pPr>
            <a:lvl9pPr>
              <a:defRPr sz="1800"/>
            </a:lvl9pPr>
          </a:lstStyle>
          <a:p>
            <a:pPr lvl="0"/>
            <a:r>
              <a:rPr lang="en-US" altLang="en-US" dirty="0" smtClean="0"/>
              <a:t>First level (24 </a:t>
            </a:r>
            <a:r>
              <a:rPr lang="en-US" altLang="en-US" dirty="0" err="1" smtClean="0"/>
              <a:t>pt</a:t>
            </a:r>
            <a:r>
              <a:rPr lang="en-US" altLang="en-US" dirty="0" smtClean="0"/>
              <a:t>)</a:t>
            </a:r>
          </a:p>
          <a:p>
            <a:pPr lvl="1"/>
            <a:r>
              <a:rPr lang="en-US" altLang="en-US" dirty="0" smtClean="0"/>
              <a:t>Second level (20 </a:t>
            </a:r>
            <a:r>
              <a:rPr lang="en-US" altLang="en-US" dirty="0" err="1" smtClean="0"/>
              <a:t>pt</a:t>
            </a:r>
            <a:r>
              <a:rPr lang="en-US" altLang="en-US" dirty="0" smtClean="0"/>
              <a:t>)</a:t>
            </a:r>
          </a:p>
          <a:p>
            <a:pPr lvl="2"/>
            <a:r>
              <a:rPr lang="en-US" altLang="en-US" dirty="0" smtClean="0"/>
              <a:t>Third level (18 </a:t>
            </a:r>
            <a:r>
              <a:rPr lang="en-US" altLang="en-US" dirty="0" err="1" smtClean="0"/>
              <a:t>pt</a:t>
            </a:r>
            <a:r>
              <a:rPr lang="en-US" altLang="en-US" dirty="0" smtClean="0"/>
              <a:t>)</a:t>
            </a:r>
          </a:p>
          <a:p>
            <a:pPr lvl="3"/>
            <a:r>
              <a:rPr lang="en-US" altLang="en-US" sz="1600" dirty="0" smtClean="0"/>
              <a:t>Fourth level (16 </a:t>
            </a:r>
            <a:r>
              <a:rPr lang="en-US" altLang="en-US" sz="1600" dirty="0" err="1" smtClean="0"/>
              <a:t>pt</a:t>
            </a:r>
            <a:r>
              <a:rPr lang="en-US" altLang="en-US" sz="1600" dirty="0" smtClean="0"/>
              <a:t>)</a:t>
            </a:r>
            <a:endParaRPr lang="en-US" altLang="en-US" dirty="0" smtClean="0"/>
          </a:p>
        </p:txBody>
      </p:sp>
      <p:sp>
        <p:nvSpPr>
          <p:cNvPr id="4" name="Content Placeholder 3"/>
          <p:cNvSpPr>
            <a:spLocks noGrp="1"/>
          </p:cNvSpPr>
          <p:nvPr>
            <p:ph sz="half" idx="2" hasCustomPrompt="1"/>
          </p:nvPr>
        </p:nvSpPr>
        <p:spPr>
          <a:xfrm>
            <a:off x="6201834" y="1327150"/>
            <a:ext cx="5552017" cy="5021263"/>
          </a:xfrm>
        </p:spPr>
        <p:txBody>
          <a:bodyPr/>
          <a:lstStyle>
            <a:lvl1pPr>
              <a:defRPr sz="2400"/>
            </a:lvl1pPr>
            <a:lvl2pPr>
              <a:defRPr sz="2000"/>
            </a:lvl2pPr>
            <a:lvl3pPr>
              <a:defRPr sz="1800"/>
            </a:lvl3pPr>
            <a:lvl4pPr>
              <a:defRPr sz="1200"/>
            </a:lvl4pPr>
            <a:lvl5pPr>
              <a:defRPr sz="1800"/>
            </a:lvl5pPr>
            <a:lvl6pPr>
              <a:defRPr sz="1800"/>
            </a:lvl6pPr>
            <a:lvl7pPr>
              <a:defRPr sz="1800"/>
            </a:lvl7pPr>
            <a:lvl8pPr>
              <a:defRPr sz="1800"/>
            </a:lvl8pPr>
            <a:lvl9pPr>
              <a:defRPr sz="1800"/>
            </a:lvl9pPr>
          </a:lstStyle>
          <a:p>
            <a:pPr lvl="0"/>
            <a:r>
              <a:rPr lang="en-US" altLang="en-US" dirty="0" smtClean="0"/>
              <a:t>First level (24 </a:t>
            </a:r>
            <a:r>
              <a:rPr lang="en-US" altLang="en-US" dirty="0" err="1" smtClean="0"/>
              <a:t>pt</a:t>
            </a:r>
            <a:r>
              <a:rPr lang="en-US" altLang="en-US" dirty="0" smtClean="0"/>
              <a:t>)</a:t>
            </a:r>
          </a:p>
          <a:p>
            <a:pPr lvl="1"/>
            <a:r>
              <a:rPr lang="en-US" altLang="en-US" dirty="0" smtClean="0"/>
              <a:t>Second level (20 </a:t>
            </a:r>
            <a:r>
              <a:rPr lang="en-US" altLang="en-US" dirty="0" err="1" smtClean="0"/>
              <a:t>pt</a:t>
            </a:r>
            <a:r>
              <a:rPr lang="en-US" altLang="en-US" dirty="0" smtClean="0"/>
              <a:t>)</a:t>
            </a:r>
          </a:p>
          <a:p>
            <a:pPr lvl="2"/>
            <a:r>
              <a:rPr lang="en-US" altLang="en-US" dirty="0" smtClean="0"/>
              <a:t>Third level (18 </a:t>
            </a:r>
            <a:r>
              <a:rPr lang="en-US" altLang="en-US" dirty="0" err="1" smtClean="0"/>
              <a:t>pt</a:t>
            </a:r>
            <a:r>
              <a:rPr lang="en-US" altLang="en-US" dirty="0" smtClean="0"/>
              <a:t>)</a:t>
            </a:r>
          </a:p>
          <a:p>
            <a:pPr lvl="3"/>
            <a:r>
              <a:rPr lang="en-US" altLang="en-US" sz="1600" dirty="0" smtClean="0"/>
              <a:t>Fourth level (16 </a:t>
            </a:r>
            <a:r>
              <a:rPr lang="en-US" altLang="en-US" sz="1600" dirty="0" err="1" smtClean="0"/>
              <a:t>pt</a:t>
            </a:r>
            <a:r>
              <a:rPr lang="en-US" altLang="en-US" sz="1600" dirty="0" smtClean="0"/>
              <a:t>)</a:t>
            </a:r>
            <a:endParaRPr lang="en-US" altLang="en-US" dirty="0" smtClean="0"/>
          </a:p>
        </p:txBody>
      </p:sp>
      <p:sp>
        <p:nvSpPr>
          <p:cNvPr id="5" name="Text Placeholder 2"/>
          <p:cNvSpPr>
            <a:spLocks noGrp="1"/>
          </p:cNvSpPr>
          <p:nvPr>
            <p:ph type="body" sz="quarter" idx="10" hasCustomPrompt="1"/>
          </p:nvPr>
        </p:nvSpPr>
        <p:spPr>
          <a:xfrm>
            <a:off x="2365418" y="1"/>
            <a:ext cx="7461165" cy="307777"/>
          </a:xfrm>
        </p:spPr>
        <p:txBody>
          <a:bodyPr wrap="square">
            <a:spAutoFit/>
          </a:bodyPr>
          <a:lstStyle>
            <a:lvl1pPr marL="0" indent="0" algn="ctr">
              <a:buNone/>
              <a:defRPr sz="1400" b="1">
                <a:solidFill>
                  <a:srgbClr val="008000"/>
                </a:solidFill>
              </a:defRPr>
            </a:lvl1pPr>
            <a:lvl2pPr marL="406400" indent="0">
              <a:buNone/>
              <a:defRPr sz="1400" b="1">
                <a:solidFill>
                  <a:srgbClr val="008000"/>
                </a:solidFill>
              </a:defRPr>
            </a:lvl2pPr>
            <a:lvl3pPr marL="803275" indent="0">
              <a:buNone/>
              <a:defRPr sz="1400" b="1">
                <a:solidFill>
                  <a:srgbClr val="008000"/>
                </a:solidFill>
              </a:defRPr>
            </a:lvl3pPr>
            <a:lvl4pPr marL="1143000" indent="0">
              <a:buNone/>
              <a:defRPr sz="1400" b="1">
                <a:solidFill>
                  <a:srgbClr val="008000"/>
                </a:solidFill>
              </a:defRPr>
            </a:lvl4pPr>
            <a:lvl5pPr marL="1828800" indent="0">
              <a:buNone/>
              <a:defRPr sz="1400" b="1">
                <a:solidFill>
                  <a:srgbClr val="008000"/>
                </a:solidFill>
              </a:defRPr>
            </a:lvl5pPr>
          </a:lstStyle>
          <a:p>
            <a:pPr lvl="0"/>
            <a:r>
              <a:rPr lang="en-US" dirty="0" smtClean="0"/>
              <a:t>UNCLASSIFIED</a:t>
            </a:r>
            <a:endParaRPr lang="en-US" dirty="0"/>
          </a:p>
        </p:txBody>
      </p:sp>
      <p:sp>
        <p:nvSpPr>
          <p:cNvPr id="6" name="Text Placeholder 2"/>
          <p:cNvSpPr>
            <a:spLocks noGrp="1"/>
          </p:cNvSpPr>
          <p:nvPr>
            <p:ph type="body" sz="quarter" idx="11" hasCustomPrompt="1"/>
          </p:nvPr>
        </p:nvSpPr>
        <p:spPr>
          <a:xfrm>
            <a:off x="2365418" y="6550224"/>
            <a:ext cx="7461165" cy="307777"/>
          </a:xfrm>
        </p:spPr>
        <p:txBody>
          <a:bodyPr wrap="square">
            <a:spAutoFit/>
          </a:bodyPr>
          <a:lstStyle>
            <a:lvl1pPr marL="0" indent="0" algn="ctr">
              <a:buNone/>
              <a:defRPr sz="1400" b="1">
                <a:solidFill>
                  <a:srgbClr val="008000"/>
                </a:solidFill>
              </a:defRPr>
            </a:lvl1pPr>
            <a:lvl2pPr marL="406400" indent="0">
              <a:buNone/>
              <a:defRPr sz="1400" b="1">
                <a:solidFill>
                  <a:srgbClr val="008000"/>
                </a:solidFill>
              </a:defRPr>
            </a:lvl2pPr>
            <a:lvl3pPr marL="803275" indent="0">
              <a:buNone/>
              <a:defRPr sz="1400" b="1">
                <a:solidFill>
                  <a:srgbClr val="008000"/>
                </a:solidFill>
              </a:defRPr>
            </a:lvl3pPr>
            <a:lvl4pPr marL="1143000" indent="0">
              <a:buNone/>
              <a:defRPr sz="1400" b="1">
                <a:solidFill>
                  <a:srgbClr val="008000"/>
                </a:solidFill>
              </a:defRPr>
            </a:lvl4pPr>
            <a:lvl5pPr marL="1828800" indent="0">
              <a:buNone/>
              <a:defRPr sz="1400" b="1">
                <a:solidFill>
                  <a:srgbClr val="008000"/>
                </a:solidFill>
              </a:defRPr>
            </a:lvl5pPr>
          </a:lstStyle>
          <a:p>
            <a:pPr lvl="0"/>
            <a:r>
              <a:rPr lang="en-US" dirty="0" smtClean="0"/>
              <a:t>UNCLASSIFIED</a:t>
            </a:r>
            <a:endParaRPr lang="en-US" dirty="0"/>
          </a:p>
        </p:txBody>
      </p:sp>
      <p:sp>
        <p:nvSpPr>
          <p:cNvPr id="8" name="Rectangle 5"/>
          <p:cNvSpPr>
            <a:spLocks noGrp="1" noChangeArrowheads="1"/>
          </p:cNvSpPr>
          <p:nvPr>
            <p:ph type="title"/>
          </p:nvPr>
        </p:nvSpPr>
        <p:spPr bwMode="auto">
          <a:xfrm>
            <a:off x="1582082" y="265177"/>
            <a:ext cx="10244159" cy="91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dirty="0" smtClean="0"/>
              <a:t>(U) Click to edit slide title</a:t>
            </a:r>
          </a:p>
        </p:txBody>
      </p:sp>
    </p:spTree>
    <p:extLst>
      <p:ext uri="{BB962C8B-B14F-4D97-AF65-F5344CB8AC3E}">
        <p14:creationId xmlns:p14="http://schemas.microsoft.com/office/powerpoint/2010/main" val="2842505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buClr>
                <a:srgbClr val="0C2D83"/>
              </a:buClr>
              <a:defRPr/>
            </a:lvl1pPr>
            <a:lvl2pPr>
              <a:buClr>
                <a:srgbClr val="0C2D83"/>
              </a:buClr>
              <a:defRPr/>
            </a:lvl2pPr>
            <a:lvl3pPr>
              <a:buClr>
                <a:srgbClr val="0C2D83"/>
              </a:buClr>
              <a:defRPr/>
            </a:lvl3pPr>
            <a:lvl4pPr>
              <a:buClr>
                <a:srgbClr val="0C2D83"/>
              </a:buClr>
              <a:defRPr/>
            </a:lvl4pPr>
          </a:lstStyle>
          <a:p>
            <a:pPr lvl="0"/>
            <a:r>
              <a:rPr lang="en-US" altLang="en-US" dirty="0" smtClean="0"/>
              <a:t>First level (24 </a:t>
            </a:r>
            <a:r>
              <a:rPr lang="en-US" altLang="en-US" dirty="0" err="1" smtClean="0"/>
              <a:t>pt</a:t>
            </a:r>
            <a:r>
              <a:rPr lang="en-US" altLang="en-US" dirty="0" smtClean="0"/>
              <a:t>)</a:t>
            </a:r>
          </a:p>
          <a:p>
            <a:pPr lvl="1"/>
            <a:r>
              <a:rPr lang="en-US" altLang="en-US" dirty="0" smtClean="0"/>
              <a:t>Second level (20 </a:t>
            </a:r>
            <a:r>
              <a:rPr lang="en-US" altLang="en-US" dirty="0" err="1" smtClean="0"/>
              <a:t>pt</a:t>
            </a:r>
            <a:r>
              <a:rPr lang="en-US" altLang="en-US" dirty="0" smtClean="0"/>
              <a:t>)</a:t>
            </a:r>
          </a:p>
          <a:p>
            <a:pPr lvl="2"/>
            <a:r>
              <a:rPr lang="en-US" altLang="en-US" dirty="0" smtClean="0"/>
              <a:t>Third level (18 </a:t>
            </a:r>
            <a:r>
              <a:rPr lang="en-US" altLang="en-US" dirty="0" err="1" smtClean="0"/>
              <a:t>pt</a:t>
            </a:r>
            <a:r>
              <a:rPr lang="en-US" altLang="en-US" dirty="0" smtClean="0"/>
              <a:t>)</a:t>
            </a:r>
          </a:p>
          <a:p>
            <a:pPr lvl="3"/>
            <a:r>
              <a:rPr lang="en-US" altLang="en-US" sz="1600" dirty="0" smtClean="0"/>
              <a:t>Fourth level (16 </a:t>
            </a:r>
            <a:r>
              <a:rPr lang="en-US" altLang="en-US" sz="1600" dirty="0" err="1" smtClean="0"/>
              <a:t>pt</a:t>
            </a:r>
            <a:r>
              <a:rPr lang="en-US" altLang="en-US" sz="1600" dirty="0" smtClean="0"/>
              <a:t>)</a:t>
            </a:r>
            <a:endParaRPr lang="en-US" altLang="en-US" dirty="0" smtClean="0"/>
          </a:p>
        </p:txBody>
      </p:sp>
      <p:sp>
        <p:nvSpPr>
          <p:cNvPr id="4" name="Text Placeholder 2"/>
          <p:cNvSpPr>
            <a:spLocks noGrp="1"/>
          </p:cNvSpPr>
          <p:nvPr>
            <p:ph type="body" sz="quarter" idx="10" hasCustomPrompt="1"/>
          </p:nvPr>
        </p:nvSpPr>
        <p:spPr>
          <a:xfrm>
            <a:off x="2365418" y="1"/>
            <a:ext cx="7461165" cy="307777"/>
          </a:xfrm>
        </p:spPr>
        <p:txBody>
          <a:bodyPr wrap="square">
            <a:spAutoFit/>
          </a:bodyPr>
          <a:lstStyle>
            <a:lvl1pPr marL="0" indent="0" algn="ctr">
              <a:buNone/>
              <a:defRPr sz="1400" b="1">
                <a:solidFill>
                  <a:srgbClr val="008000"/>
                </a:solidFill>
              </a:defRPr>
            </a:lvl1pPr>
            <a:lvl2pPr marL="406400" indent="0">
              <a:buNone/>
              <a:defRPr sz="1400" b="1">
                <a:solidFill>
                  <a:srgbClr val="008000"/>
                </a:solidFill>
              </a:defRPr>
            </a:lvl2pPr>
            <a:lvl3pPr marL="803275" indent="0">
              <a:buNone/>
              <a:defRPr sz="1400" b="1">
                <a:solidFill>
                  <a:srgbClr val="008000"/>
                </a:solidFill>
              </a:defRPr>
            </a:lvl3pPr>
            <a:lvl4pPr marL="1143000" indent="0">
              <a:buNone/>
              <a:defRPr sz="1400" b="1">
                <a:solidFill>
                  <a:srgbClr val="008000"/>
                </a:solidFill>
              </a:defRPr>
            </a:lvl4pPr>
            <a:lvl5pPr marL="1828800" indent="0">
              <a:buNone/>
              <a:defRPr sz="1400" b="1">
                <a:solidFill>
                  <a:srgbClr val="008000"/>
                </a:solidFill>
              </a:defRPr>
            </a:lvl5pPr>
          </a:lstStyle>
          <a:p>
            <a:pPr lvl="0"/>
            <a:r>
              <a:rPr lang="en-US" dirty="0" smtClean="0"/>
              <a:t>UNCLASSIFIED</a:t>
            </a:r>
            <a:endParaRPr lang="en-US" dirty="0"/>
          </a:p>
        </p:txBody>
      </p:sp>
      <p:sp>
        <p:nvSpPr>
          <p:cNvPr id="5" name="Text Placeholder 2"/>
          <p:cNvSpPr>
            <a:spLocks noGrp="1"/>
          </p:cNvSpPr>
          <p:nvPr>
            <p:ph type="body" sz="quarter" idx="11" hasCustomPrompt="1"/>
          </p:nvPr>
        </p:nvSpPr>
        <p:spPr>
          <a:xfrm>
            <a:off x="2365418" y="6550224"/>
            <a:ext cx="7461165" cy="307777"/>
          </a:xfrm>
        </p:spPr>
        <p:txBody>
          <a:bodyPr wrap="square">
            <a:spAutoFit/>
          </a:bodyPr>
          <a:lstStyle>
            <a:lvl1pPr marL="0" indent="0" algn="ctr">
              <a:buNone/>
              <a:defRPr sz="1400" b="1">
                <a:solidFill>
                  <a:srgbClr val="008000"/>
                </a:solidFill>
              </a:defRPr>
            </a:lvl1pPr>
            <a:lvl2pPr marL="406400" indent="0">
              <a:buNone/>
              <a:defRPr sz="1400" b="1">
                <a:solidFill>
                  <a:srgbClr val="008000"/>
                </a:solidFill>
              </a:defRPr>
            </a:lvl2pPr>
            <a:lvl3pPr marL="803275" indent="0">
              <a:buNone/>
              <a:defRPr sz="1400" b="1">
                <a:solidFill>
                  <a:srgbClr val="008000"/>
                </a:solidFill>
              </a:defRPr>
            </a:lvl3pPr>
            <a:lvl4pPr marL="1143000" indent="0">
              <a:buNone/>
              <a:defRPr sz="1400" b="1">
                <a:solidFill>
                  <a:srgbClr val="008000"/>
                </a:solidFill>
              </a:defRPr>
            </a:lvl4pPr>
            <a:lvl5pPr marL="1828800" indent="0">
              <a:buNone/>
              <a:defRPr sz="1400" b="1">
                <a:solidFill>
                  <a:srgbClr val="008000"/>
                </a:solidFill>
              </a:defRPr>
            </a:lvl5pPr>
          </a:lstStyle>
          <a:p>
            <a:pPr lvl="0"/>
            <a:r>
              <a:rPr lang="en-US" dirty="0" smtClean="0"/>
              <a:t>UNCLASSIFIED</a:t>
            </a:r>
            <a:endParaRPr lang="en-US" dirty="0"/>
          </a:p>
        </p:txBody>
      </p:sp>
      <p:sp>
        <p:nvSpPr>
          <p:cNvPr id="6" name="Title 5"/>
          <p:cNvSpPr>
            <a:spLocks noGrp="1" noChangeArrowheads="1"/>
          </p:cNvSpPr>
          <p:nvPr>
            <p:ph type="title"/>
          </p:nvPr>
        </p:nvSpPr>
        <p:spPr bwMode="auto">
          <a:xfrm>
            <a:off x="1582082" y="265177"/>
            <a:ext cx="10244159" cy="91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dirty="0" smtClean="0"/>
              <a:t>(U) Click to edit slide title</a:t>
            </a:r>
          </a:p>
        </p:txBody>
      </p:sp>
    </p:spTree>
    <p:extLst>
      <p:ext uri="{BB962C8B-B14F-4D97-AF65-F5344CB8AC3E}">
        <p14:creationId xmlns:p14="http://schemas.microsoft.com/office/powerpoint/2010/main" val="702929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buClr>
                <a:srgbClr val="0C2D83"/>
              </a:buClr>
              <a:defRPr/>
            </a:lvl1pPr>
            <a:lvl2pPr>
              <a:buClr>
                <a:srgbClr val="0C2D83"/>
              </a:buClr>
              <a:defRPr/>
            </a:lvl2pPr>
            <a:lvl3pPr>
              <a:buClr>
                <a:srgbClr val="0C2D83"/>
              </a:buClr>
              <a:defRPr/>
            </a:lvl3pPr>
            <a:lvl4pPr>
              <a:buClr>
                <a:srgbClr val="0C2D83"/>
              </a:buClr>
              <a:defRPr/>
            </a:lvl4pPr>
          </a:lstStyle>
          <a:p>
            <a:pPr lvl="0"/>
            <a:r>
              <a:rPr lang="en-US" altLang="en-US" dirty="0" smtClean="0"/>
              <a:t>First level (24 </a:t>
            </a:r>
            <a:r>
              <a:rPr lang="en-US" altLang="en-US" dirty="0" err="1" smtClean="0"/>
              <a:t>pt</a:t>
            </a:r>
            <a:r>
              <a:rPr lang="en-US" altLang="en-US" dirty="0" smtClean="0"/>
              <a:t>)</a:t>
            </a:r>
          </a:p>
          <a:p>
            <a:pPr lvl="1"/>
            <a:r>
              <a:rPr lang="en-US" altLang="en-US" dirty="0" smtClean="0"/>
              <a:t>Second level (20 </a:t>
            </a:r>
            <a:r>
              <a:rPr lang="en-US" altLang="en-US" dirty="0" err="1" smtClean="0"/>
              <a:t>pt</a:t>
            </a:r>
            <a:r>
              <a:rPr lang="en-US" altLang="en-US" dirty="0" smtClean="0"/>
              <a:t>)</a:t>
            </a:r>
          </a:p>
          <a:p>
            <a:pPr lvl="2"/>
            <a:r>
              <a:rPr lang="en-US" altLang="en-US" dirty="0" smtClean="0"/>
              <a:t>Third level (18 </a:t>
            </a:r>
            <a:r>
              <a:rPr lang="en-US" altLang="en-US" dirty="0" err="1" smtClean="0"/>
              <a:t>pt</a:t>
            </a:r>
            <a:r>
              <a:rPr lang="en-US" altLang="en-US" dirty="0" smtClean="0"/>
              <a:t>)</a:t>
            </a:r>
          </a:p>
          <a:p>
            <a:pPr lvl="3"/>
            <a:r>
              <a:rPr lang="en-US" altLang="en-US" sz="1600" dirty="0" smtClean="0"/>
              <a:t>Fourth level (16 </a:t>
            </a:r>
            <a:r>
              <a:rPr lang="en-US" altLang="en-US" sz="1600" dirty="0" err="1" smtClean="0"/>
              <a:t>pt</a:t>
            </a:r>
            <a:r>
              <a:rPr lang="en-US" altLang="en-US" sz="1600" dirty="0" smtClean="0"/>
              <a:t>)</a:t>
            </a:r>
            <a:endParaRPr lang="en-US" altLang="en-US" dirty="0" smtClean="0"/>
          </a:p>
        </p:txBody>
      </p:sp>
      <p:sp>
        <p:nvSpPr>
          <p:cNvPr id="4" name="Text Placeholder 2"/>
          <p:cNvSpPr>
            <a:spLocks noGrp="1"/>
          </p:cNvSpPr>
          <p:nvPr>
            <p:ph type="body" sz="quarter" idx="10" hasCustomPrompt="1"/>
          </p:nvPr>
        </p:nvSpPr>
        <p:spPr>
          <a:xfrm>
            <a:off x="2365418" y="1"/>
            <a:ext cx="7461165" cy="307777"/>
          </a:xfrm>
        </p:spPr>
        <p:txBody>
          <a:bodyPr wrap="square">
            <a:spAutoFit/>
          </a:bodyPr>
          <a:lstStyle>
            <a:lvl1pPr marL="0" indent="0" algn="ctr">
              <a:buNone/>
              <a:defRPr sz="1400" b="1">
                <a:solidFill>
                  <a:srgbClr val="008000"/>
                </a:solidFill>
              </a:defRPr>
            </a:lvl1pPr>
            <a:lvl2pPr marL="406400" indent="0">
              <a:buNone/>
              <a:defRPr sz="1400" b="1">
                <a:solidFill>
                  <a:srgbClr val="008000"/>
                </a:solidFill>
              </a:defRPr>
            </a:lvl2pPr>
            <a:lvl3pPr marL="803275" indent="0">
              <a:buNone/>
              <a:defRPr sz="1400" b="1">
                <a:solidFill>
                  <a:srgbClr val="008000"/>
                </a:solidFill>
              </a:defRPr>
            </a:lvl3pPr>
            <a:lvl4pPr marL="1143000" indent="0">
              <a:buNone/>
              <a:defRPr sz="1400" b="1">
                <a:solidFill>
                  <a:srgbClr val="008000"/>
                </a:solidFill>
              </a:defRPr>
            </a:lvl4pPr>
            <a:lvl5pPr marL="1828800" indent="0">
              <a:buNone/>
              <a:defRPr sz="1400" b="1">
                <a:solidFill>
                  <a:srgbClr val="008000"/>
                </a:solidFill>
              </a:defRPr>
            </a:lvl5pPr>
          </a:lstStyle>
          <a:p>
            <a:pPr lvl="0"/>
            <a:r>
              <a:rPr lang="en-US" dirty="0" smtClean="0"/>
              <a:t>UNCLASSIFIED</a:t>
            </a:r>
            <a:endParaRPr lang="en-US" dirty="0"/>
          </a:p>
        </p:txBody>
      </p:sp>
      <p:sp>
        <p:nvSpPr>
          <p:cNvPr id="5" name="Text Placeholder 2"/>
          <p:cNvSpPr>
            <a:spLocks noGrp="1"/>
          </p:cNvSpPr>
          <p:nvPr>
            <p:ph type="body" sz="quarter" idx="11" hasCustomPrompt="1"/>
          </p:nvPr>
        </p:nvSpPr>
        <p:spPr>
          <a:xfrm>
            <a:off x="2365418" y="6550224"/>
            <a:ext cx="7461165" cy="307777"/>
          </a:xfrm>
        </p:spPr>
        <p:txBody>
          <a:bodyPr wrap="square">
            <a:spAutoFit/>
          </a:bodyPr>
          <a:lstStyle>
            <a:lvl1pPr marL="0" indent="0" algn="ctr">
              <a:buNone/>
              <a:defRPr sz="1400" b="1">
                <a:solidFill>
                  <a:srgbClr val="008000"/>
                </a:solidFill>
              </a:defRPr>
            </a:lvl1pPr>
            <a:lvl2pPr marL="406400" indent="0">
              <a:buNone/>
              <a:defRPr sz="1400" b="1">
                <a:solidFill>
                  <a:srgbClr val="008000"/>
                </a:solidFill>
              </a:defRPr>
            </a:lvl2pPr>
            <a:lvl3pPr marL="803275" indent="0">
              <a:buNone/>
              <a:defRPr sz="1400" b="1">
                <a:solidFill>
                  <a:srgbClr val="008000"/>
                </a:solidFill>
              </a:defRPr>
            </a:lvl3pPr>
            <a:lvl4pPr marL="1143000" indent="0">
              <a:buNone/>
              <a:defRPr sz="1400" b="1">
                <a:solidFill>
                  <a:srgbClr val="008000"/>
                </a:solidFill>
              </a:defRPr>
            </a:lvl4pPr>
            <a:lvl5pPr marL="1828800" indent="0">
              <a:buNone/>
              <a:defRPr sz="1400" b="1">
                <a:solidFill>
                  <a:srgbClr val="008000"/>
                </a:solidFill>
              </a:defRPr>
            </a:lvl5pPr>
          </a:lstStyle>
          <a:p>
            <a:pPr lvl="0"/>
            <a:r>
              <a:rPr lang="en-US" dirty="0" smtClean="0"/>
              <a:t>UNCLASSIFIED</a:t>
            </a:r>
            <a:endParaRPr lang="en-US" dirty="0"/>
          </a:p>
        </p:txBody>
      </p:sp>
      <p:sp>
        <p:nvSpPr>
          <p:cNvPr id="6" name="Title 5"/>
          <p:cNvSpPr>
            <a:spLocks noGrp="1" noChangeArrowheads="1"/>
          </p:cNvSpPr>
          <p:nvPr>
            <p:ph type="title"/>
          </p:nvPr>
        </p:nvSpPr>
        <p:spPr bwMode="auto">
          <a:xfrm>
            <a:off x="1582082" y="265177"/>
            <a:ext cx="10244159" cy="91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dirty="0" smtClean="0"/>
              <a:t>(U) Click to edit slide title</a:t>
            </a:r>
          </a:p>
        </p:txBody>
      </p:sp>
    </p:spTree>
    <p:extLst>
      <p:ext uri="{BB962C8B-B14F-4D97-AF65-F5344CB8AC3E}">
        <p14:creationId xmlns:p14="http://schemas.microsoft.com/office/powerpoint/2010/main" val="998524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buClr>
                <a:srgbClr val="0C2D83"/>
              </a:buClr>
              <a:defRPr/>
            </a:lvl1pPr>
            <a:lvl2pPr>
              <a:buClr>
                <a:srgbClr val="0C2D83"/>
              </a:buClr>
              <a:defRPr/>
            </a:lvl2pPr>
            <a:lvl3pPr>
              <a:buClr>
                <a:srgbClr val="0C2D83"/>
              </a:buClr>
              <a:defRPr/>
            </a:lvl3pPr>
            <a:lvl4pPr>
              <a:buClr>
                <a:srgbClr val="0C2D83"/>
              </a:buClr>
              <a:defRPr/>
            </a:lvl4pPr>
          </a:lstStyle>
          <a:p>
            <a:pPr lvl="0"/>
            <a:r>
              <a:rPr lang="en-US" altLang="en-US" dirty="0" smtClean="0"/>
              <a:t>First level (24 </a:t>
            </a:r>
            <a:r>
              <a:rPr lang="en-US" altLang="en-US" dirty="0" err="1" smtClean="0"/>
              <a:t>pt</a:t>
            </a:r>
            <a:r>
              <a:rPr lang="en-US" altLang="en-US" dirty="0" smtClean="0"/>
              <a:t>)</a:t>
            </a:r>
          </a:p>
          <a:p>
            <a:pPr lvl="1"/>
            <a:r>
              <a:rPr lang="en-US" altLang="en-US" dirty="0" smtClean="0"/>
              <a:t>Second level (20 </a:t>
            </a:r>
            <a:r>
              <a:rPr lang="en-US" altLang="en-US" dirty="0" err="1" smtClean="0"/>
              <a:t>pt</a:t>
            </a:r>
            <a:r>
              <a:rPr lang="en-US" altLang="en-US" dirty="0" smtClean="0"/>
              <a:t>)</a:t>
            </a:r>
          </a:p>
          <a:p>
            <a:pPr lvl="2"/>
            <a:r>
              <a:rPr lang="en-US" altLang="en-US" dirty="0" smtClean="0"/>
              <a:t>Third level (18 </a:t>
            </a:r>
            <a:r>
              <a:rPr lang="en-US" altLang="en-US" dirty="0" err="1" smtClean="0"/>
              <a:t>pt</a:t>
            </a:r>
            <a:r>
              <a:rPr lang="en-US" altLang="en-US" dirty="0" smtClean="0"/>
              <a:t>)</a:t>
            </a:r>
          </a:p>
          <a:p>
            <a:pPr lvl="3"/>
            <a:r>
              <a:rPr lang="en-US" altLang="en-US" sz="1600" dirty="0" smtClean="0"/>
              <a:t>Fourth level (16 </a:t>
            </a:r>
            <a:r>
              <a:rPr lang="en-US" altLang="en-US" sz="1600" dirty="0" err="1" smtClean="0"/>
              <a:t>pt</a:t>
            </a:r>
            <a:r>
              <a:rPr lang="en-US" altLang="en-US" sz="1600" dirty="0" smtClean="0"/>
              <a:t>)</a:t>
            </a:r>
            <a:endParaRPr lang="en-US" altLang="en-US" dirty="0" smtClean="0"/>
          </a:p>
        </p:txBody>
      </p:sp>
      <p:sp>
        <p:nvSpPr>
          <p:cNvPr id="4" name="Text Placeholder 2"/>
          <p:cNvSpPr>
            <a:spLocks noGrp="1"/>
          </p:cNvSpPr>
          <p:nvPr>
            <p:ph type="body" sz="quarter" idx="10" hasCustomPrompt="1"/>
          </p:nvPr>
        </p:nvSpPr>
        <p:spPr>
          <a:xfrm>
            <a:off x="2365418" y="1"/>
            <a:ext cx="7461165" cy="307777"/>
          </a:xfrm>
        </p:spPr>
        <p:txBody>
          <a:bodyPr wrap="square">
            <a:spAutoFit/>
          </a:bodyPr>
          <a:lstStyle>
            <a:lvl1pPr marL="0" indent="0" algn="ctr">
              <a:buNone/>
              <a:defRPr sz="1400" b="1">
                <a:solidFill>
                  <a:srgbClr val="008000"/>
                </a:solidFill>
              </a:defRPr>
            </a:lvl1pPr>
            <a:lvl2pPr marL="406400" indent="0">
              <a:buNone/>
              <a:defRPr sz="1400" b="1">
                <a:solidFill>
                  <a:srgbClr val="008000"/>
                </a:solidFill>
              </a:defRPr>
            </a:lvl2pPr>
            <a:lvl3pPr marL="803275" indent="0">
              <a:buNone/>
              <a:defRPr sz="1400" b="1">
                <a:solidFill>
                  <a:srgbClr val="008000"/>
                </a:solidFill>
              </a:defRPr>
            </a:lvl3pPr>
            <a:lvl4pPr marL="1143000" indent="0">
              <a:buNone/>
              <a:defRPr sz="1400" b="1">
                <a:solidFill>
                  <a:srgbClr val="008000"/>
                </a:solidFill>
              </a:defRPr>
            </a:lvl4pPr>
            <a:lvl5pPr marL="1828800" indent="0">
              <a:buNone/>
              <a:defRPr sz="1400" b="1">
                <a:solidFill>
                  <a:srgbClr val="008000"/>
                </a:solidFill>
              </a:defRPr>
            </a:lvl5pPr>
          </a:lstStyle>
          <a:p>
            <a:pPr lvl="0"/>
            <a:r>
              <a:rPr lang="en-US" dirty="0" smtClean="0"/>
              <a:t>UNCLASSIFIED</a:t>
            </a:r>
            <a:endParaRPr lang="en-US" dirty="0"/>
          </a:p>
        </p:txBody>
      </p:sp>
      <p:sp>
        <p:nvSpPr>
          <p:cNvPr id="5" name="Text Placeholder 2"/>
          <p:cNvSpPr>
            <a:spLocks noGrp="1"/>
          </p:cNvSpPr>
          <p:nvPr>
            <p:ph type="body" sz="quarter" idx="11" hasCustomPrompt="1"/>
          </p:nvPr>
        </p:nvSpPr>
        <p:spPr>
          <a:xfrm>
            <a:off x="2365418" y="6550224"/>
            <a:ext cx="7461165" cy="307777"/>
          </a:xfrm>
        </p:spPr>
        <p:txBody>
          <a:bodyPr wrap="square">
            <a:spAutoFit/>
          </a:bodyPr>
          <a:lstStyle>
            <a:lvl1pPr marL="0" indent="0" algn="ctr">
              <a:buNone/>
              <a:defRPr sz="1400" b="1">
                <a:solidFill>
                  <a:srgbClr val="008000"/>
                </a:solidFill>
              </a:defRPr>
            </a:lvl1pPr>
            <a:lvl2pPr marL="406400" indent="0">
              <a:buNone/>
              <a:defRPr sz="1400" b="1">
                <a:solidFill>
                  <a:srgbClr val="008000"/>
                </a:solidFill>
              </a:defRPr>
            </a:lvl2pPr>
            <a:lvl3pPr marL="803275" indent="0">
              <a:buNone/>
              <a:defRPr sz="1400" b="1">
                <a:solidFill>
                  <a:srgbClr val="008000"/>
                </a:solidFill>
              </a:defRPr>
            </a:lvl3pPr>
            <a:lvl4pPr marL="1143000" indent="0">
              <a:buNone/>
              <a:defRPr sz="1400" b="1">
                <a:solidFill>
                  <a:srgbClr val="008000"/>
                </a:solidFill>
              </a:defRPr>
            </a:lvl4pPr>
            <a:lvl5pPr marL="1828800" indent="0">
              <a:buNone/>
              <a:defRPr sz="1400" b="1">
                <a:solidFill>
                  <a:srgbClr val="008000"/>
                </a:solidFill>
              </a:defRPr>
            </a:lvl5pPr>
          </a:lstStyle>
          <a:p>
            <a:pPr lvl="0"/>
            <a:r>
              <a:rPr lang="en-US" dirty="0" smtClean="0"/>
              <a:t>UNCLASSIFIED</a:t>
            </a:r>
            <a:endParaRPr lang="en-US" dirty="0"/>
          </a:p>
        </p:txBody>
      </p:sp>
      <p:sp>
        <p:nvSpPr>
          <p:cNvPr id="6" name="Title 5"/>
          <p:cNvSpPr>
            <a:spLocks noGrp="1" noChangeArrowheads="1"/>
          </p:cNvSpPr>
          <p:nvPr>
            <p:ph type="title"/>
          </p:nvPr>
        </p:nvSpPr>
        <p:spPr bwMode="auto">
          <a:xfrm>
            <a:off x="1582082" y="265177"/>
            <a:ext cx="10244159" cy="91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dirty="0" smtClean="0"/>
              <a:t>(U) Click to edit slide title</a:t>
            </a:r>
          </a:p>
        </p:txBody>
      </p:sp>
    </p:spTree>
    <p:extLst>
      <p:ext uri="{BB962C8B-B14F-4D97-AF65-F5344CB8AC3E}">
        <p14:creationId xmlns:p14="http://schemas.microsoft.com/office/powerpoint/2010/main" val="861008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buClr>
                <a:srgbClr val="0C2D83"/>
              </a:buClr>
              <a:defRPr/>
            </a:lvl1pPr>
            <a:lvl2pPr>
              <a:buClr>
                <a:srgbClr val="0C2D83"/>
              </a:buClr>
              <a:defRPr/>
            </a:lvl2pPr>
            <a:lvl3pPr>
              <a:buClr>
                <a:srgbClr val="0C2D83"/>
              </a:buClr>
              <a:defRPr/>
            </a:lvl3pPr>
            <a:lvl4pPr>
              <a:buClr>
                <a:srgbClr val="0C2D83"/>
              </a:buClr>
              <a:defRPr/>
            </a:lvl4pPr>
          </a:lstStyle>
          <a:p>
            <a:pPr lvl="0"/>
            <a:r>
              <a:rPr lang="en-US" altLang="en-US" dirty="0" smtClean="0"/>
              <a:t>First level (24 </a:t>
            </a:r>
            <a:r>
              <a:rPr lang="en-US" altLang="en-US" dirty="0" err="1" smtClean="0"/>
              <a:t>pt</a:t>
            </a:r>
            <a:r>
              <a:rPr lang="en-US" altLang="en-US" dirty="0" smtClean="0"/>
              <a:t>)</a:t>
            </a:r>
          </a:p>
          <a:p>
            <a:pPr lvl="1"/>
            <a:r>
              <a:rPr lang="en-US" altLang="en-US" dirty="0" smtClean="0"/>
              <a:t>Second level (20 </a:t>
            </a:r>
            <a:r>
              <a:rPr lang="en-US" altLang="en-US" dirty="0" err="1" smtClean="0"/>
              <a:t>pt</a:t>
            </a:r>
            <a:r>
              <a:rPr lang="en-US" altLang="en-US" dirty="0" smtClean="0"/>
              <a:t>)</a:t>
            </a:r>
          </a:p>
          <a:p>
            <a:pPr lvl="2"/>
            <a:r>
              <a:rPr lang="en-US" altLang="en-US" dirty="0" smtClean="0"/>
              <a:t>Third level (18 </a:t>
            </a:r>
            <a:r>
              <a:rPr lang="en-US" altLang="en-US" dirty="0" err="1" smtClean="0"/>
              <a:t>pt</a:t>
            </a:r>
            <a:r>
              <a:rPr lang="en-US" altLang="en-US" dirty="0" smtClean="0"/>
              <a:t>)</a:t>
            </a:r>
          </a:p>
          <a:p>
            <a:pPr lvl="3"/>
            <a:r>
              <a:rPr lang="en-US" altLang="en-US" sz="1600" dirty="0" smtClean="0"/>
              <a:t>Fourth level (16 </a:t>
            </a:r>
            <a:r>
              <a:rPr lang="en-US" altLang="en-US" sz="1600" dirty="0" err="1" smtClean="0"/>
              <a:t>pt</a:t>
            </a:r>
            <a:r>
              <a:rPr lang="en-US" altLang="en-US" sz="1600" dirty="0" smtClean="0"/>
              <a:t>)</a:t>
            </a:r>
            <a:endParaRPr lang="en-US" altLang="en-US" dirty="0" smtClean="0"/>
          </a:p>
        </p:txBody>
      </p:sp>
      <p:sp>
        <p:nvSpPr>
          <p:cNvPr id="4" name="Text Placeholder 2"/>
          <p:cNvSpPr>
            <a:spLocks noGrp="1"/>
          </p:cNvSpPr>
          <p:nvPr>
            <p:ph type="body" sz="quarter" idx="10" hasCustomPrompt="1"/>
          </p:nvPr>
        </p:nvSpPr>
        <p:spPr>
          <a:xfrm>
            <a:off x="2365418" y="1"/>
            <a:ext cx="7461165" cy="307777"/>
          </a:xfrm>
        </p:spPr>
        <p:txBody>
          <a:bodyPr wrap="square">
            <a:spAutoFit/>
          </a:bodyPr>
          <a:lstStyle>
            <a:lvl1pPr marL="0" indent="0" algn="ctr">
              <a:buNone/>
              <a:defRPr sz="1400" b="1">
                <a:solidFill>
                  <a:srgbClr val="008000"/>
                </a:solidFill>
              </a:defRPr>
            </a:lvl1pPr>
            <a:lvl2pPr marL="406400" indent="0">
              <a:buNone/>
              <a:defRPr sz="1400" b="1">
                <a:solidFill>
                  <a:srgbClr val="008000"/>
                </a:solidFill>
              </a:defRPr>
            </a:lvl2pPr>
            <a:lvl3pPr marL="803275" indent="0">
              <a:buNone/>
              <a:defRPr sz="1400" b="1">
                <a:solidFill>
                  <a:srgbClr val="008000"/>
                </a:solidFill>
              </a:defRPr>
            </a:lvl3pPr>
            <a:lvl4pPr marL="1143000" indent="0">
              <a:buNone/>
              <a:defRPr sz="1400" b="1">
                <a:solidFill>
                  <a:srgbClr val="008000"/>
                </a:solidFill>
              </a:defRPr>
            </a:lvl4pPr>
            <a:lvl5pPr marL="1828800" indent="0">
              <a:buNone/>
              <a:defRPr sz="1400" b="1">
                <a:solidFill>
                  <a:srgbClr val="008000"/>
                </a:solidFill>
              </a:defRPr>
            </a:lvl5pPr>
          </a:lstStyle>
          <a:p>
            <a:pPr lvl="0"/>
            <a:r>
              <a:rPr lang="en-US" dirty="0" smtClean="0"/>
              <a:t>UNCLASSIFIED</a:t>
            </a:r>
            <a:endParaRPr lang="en-US" dirty="0"/>
          </a:p>
        </p:txBody>
      </p:sp>
      <p:sp>
        <p:nvSpPr>
          <p:cNvPr id="5" name="Text Placeholder 2"/>
          <p:cNvSpPr>
            <a:spLocks noGrp="1"/>
          </p:cNvSpPr>
          <p:nvPr>
            <p:ph type="body" sz="quarter" idx="11" hasCustomPrompt="1"/>
          </p:nvPr>
        </p:nvSpPr>
        <p:spPr>
          <a:xfrm>
            <a:off x="2365418" y="6550224"/>
            <a:ext cx="7461165" cy="307777"/>
          </a:xfrm>
        </p:spPr>
        <p:txBody>
          <a:bodyPr wrap="square">
            <a:spAutoFit/>
          </a:bodyPr>
          <a:lstStyle>
            <a:lvl1pPr marL="0" indent="0" algn="ctr">
              <a:buNone/>
              <a:defRPr sz="1400" b="1">
                <a:solidFill>
                  <a:srgbClr val="008000"/>
                </a:solidFill>
              </a:defRPr>
            </a:lvl1pPr>
            <a:lvl2pPr marL="406400" indent="0">
              <a:buNone/>
              <a:defRPr sz="1400" b="1">
                <a:solidFill>
                  <a:srgbClr val="008000"/>
                </a:solidFill>
              </a:defRPr>
            </a:lvl2pPr>
            <a:lvl3pPr marL="803275" indent="0">
              <a:buNone/>
              <a:defRPr sz="1400" b="1">
                <a:solidFill>
                  <a:srgbClr val="008000"/>
                </a:solidFill>
              </a:defRPr>
            </a:lvl3pPr>
            <a:lvl4pPr marL="1143000" indent="0">
              <a:buNone/>
              <a:defRPr sz="1400" b="1">
                <a:solidFill>
                  <a:srgbClr val="008000"/>
                </a:solidFill>
              </a:defRPr>
            </a:lvl4pPr>
            <a:lvl5pPr marL="1828800" indent="0">
              <a:buNone/>
              <a:defRPr sz="1400" b="1">
                <a:solidFill>
                  <a:srgbClr val="008000"/>
                </a:solidFill>
              </a:defRPr>
            </a:lvl5pPr>
          </a:lstStyle>
          <a:p>
            <a:pPr lvl="0"/>
            <a:r>
              <a:rPr lang="en-US" dirty="0" smtClean="0"/>
              <a:t>UNCLASSIFIED</a:t>
            </a:r>
            <a:endParaRPr lang="en-US" dirty="0"/>
          </a:p>
        </p:txBody>
      </p:sp>
      <p:sp>
        <p:nvSpPr>
          <p:cNvPr id="6" name="Title 5"/>
          <p:cNvSpPr>
            <a:spLocks noGrp="1" noChangeArrowheads="1"/>
          </p:cNvSpPr>
          <p:nvPr>
            <p:ph type="title"/>
          </p:nvPr>
        </p:nvSpPr>
        <p:spPr bwMode="auto">
          <a:xfrm>
            <a:off x="1582082" y="265177"/>
            <a:ext cx="10244159" cy="91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dirty="0" smtClean="0"/>
              <a:t>(U) Click to edit slide title</a:t>
            </a:r>
          </a:p>
        </p:txBody>
      </p:sp>
    </p:spTree>
    <p:extLst>
      <p:ext uri="{BB962C8B-B14F-4D97-AF65-F5344CB8AC3E}">
        <p14:creationId xmlns:p14="http://schemas.microsoft.com/office/powerpoint/2010/main" val="2452413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buClr>
                <a:srgbClr val="0C2D83"/>
              </a:buClr>
              <a:defRPr/>
            </a:lvl1pPr>
            <a:lvl2pPr>
              <a:buClr>
                <a:srgbClr val="0C2D83"/>
              </a:buClr>
              <a:defRPr/>
            </a:lvl2pPr>
            <a:lvl3pPr>
              <a:buClr>
                <a:srgbClr val="0C2D83"/>
              </a:buClr>
              <a:defRPr/>
            </a:lvl3pPr>
            <a:lvl4pPr>
              <a:buClr>
                <a:srgbClr val="0C2D83"/>
              </a:buClr>
              <a:defRPr/>
            </a:lvl4pPr>
          </a:lstStyle>
          <a:p>
            <a:pPr lvl="0"/>
            <a:r>
              <a:rPr lang="en-US" altLang="en-US" dirty="0" smtClean="0"/>
              <a:t>First level (24 </a:t>
            </a:r>
            <a:r>
              <a:rPr lang="en-US" altLang="en-US" dirty="0" err="1" smtClean="0"/>
              <a:t>pt</a:t>
            </a:r>
            <a:r>
              <a:rPr lang="en-US" altLang="en-US" dirty="0" smtClean="0"/>
              <a:t>)</a:t>
            </a:r>
          </a:p>
          <a:p>
            <a:pPr lvl="1"/>
            <a:r>
              <a:rPr lang="en-US" altLang="en-US" dirty="0" smtClean="0"/>
              <a:t>Second level (20 </a:t>
            </a:r>
            <a:r>
              <a:rPr lang="en-US" altLang="en-US" dirty="0" err="1" smtClean="0"/>
              <a:t>pt</a:t>
            </a:r>
            <a:r>
              <a:rPr lang="en-US" altLang="en-US" dirty="0" smtClean="0"/>
              <a:t>)</a:t>
            </a:r>
          </a:p>
          <a:p>
            <a:pPr lvl="2"/>
            <a:r>
              <a:rPr lang="en-US" altLang="en-US" dirty="0" smtClean="0"/>
              <a:t>Third level (18 </a:t>
            </a:r>
            <a:r>
              <a:rPr lang="en-US" altLang="en-US" dirty="0" err="1" smtClean="0"/>
              <a:t>pt</a:t>
            </a:r>
            <a:r>
              <a:rPr lang="en-US" altLang="en-US" dirty="0" smtClean="0"/>
              <a:t>)</a:t>
            </a:r>
          </a:p>
          <a:p>
            <a:pPr lvl="3"/>
            <a:r>
              <a:rPr lang="en-US" altLang="en-US" sz="1600" dirty="0" smtClean="0"/>
              <a:t>Fourth level (16 </a:t>
            </a:r>
            <a:r>
              <a:rPr lang="en-US" altLang="en-US" sz="1600" dirty="0" err="1" smtClean="0"/>
              <a:t>pt</a:t>
            </a:r>
            <a:r>
              <a:rPr lang="en-US" altLang="en-US" sz="1600" dirty="0" smtClean="0"/>
              <a:t>)</a:t>
            </a:r>
            <a:endParaRPr lang="en-US" altLang="en-US" dirty="0" smtClean="0"/>
          </a:p>
        </p:txBody>
      </p:sp>
      <p:sp>
        <p:nvSpPr>
          <p:cNvPr id="4" name="Text Placeholder 2"/>
          <p:cNvSpPr>
            <a:spLocks noGrp="1"/>
          </p:cNvSpPr>
          <p:nvPr>
            <p:ph type="body" sz="quarter" idx="10" hasCustomPrompt="1"/>
          </p:nvPr>
        </p:nvSpPr>
        <p:spPr>
          <a:xfrm>
            <a:off x="2365418" y="1"/>
            <a:ext cx="7461165" cy="307777"/>
          </a:xfrm>
        </p:spPr>
        <p:txBody>
          <a:bodyPr wrap="square">
            <a:spAutoFit/>
          </a:bodyPr>
          <a:lstStyle>
            <a:lvl1pPr marL="0" indent="0" algn="ctr">
              <a:buNone/>
              <a:defRPr sz="1400" b="1">
                <a:solidFill>
                  <a:srgbClr val="008000"/>
                </a:solidFill>
              </a:defRPr>
            </a:lvl1pPr>
            <a:lvl2pPr marL="406400" indent="0">
              <a:buNone/>
              <a:defRPr sz="1400" b="1">
                <a:solidFill>
                  <a:srgbClr val="008000"/>
                </a:solidFill>
              </a:defRPr>
            </a:lvl2pPr>
            <a:lvl3pPr marL="803275" indent="0">
              <a:buNone/>
              <a:defRPr sz="1400" b="1">
                <a:solidFill>
                  <a:srgbClr val="008000"/>
                </a:solidFill>
              </a:defRPr>
            </a:lvl3pPr>
            <a:lvl4pPr marL="1143000" indent="0">
              <a:buNone/>
              <a:defRPr sz="1400" b="1">
                <a:solidFill>
                  <a:srgbClr val="008000"/>
                </a:solidFill>
              </a:defRPr>
            </a:lvl4pPr>
            <a:lvl5pPr marL="1828800" indent="0">
              <a:buNone/>
              <a:defRPr sz="1400" b="1">
                <a:solidFill>
                  <a:srgbClr val="008000"/>
                </a:solidFill>
              </a:defRPr>
            </a:lvl5pPr>
          </a:lstStyle>
          <a:p>
            <a:pPr lvl="0"/>
            <a:r>
              <a:rPr lang="en-US" dirty="0" smtClean="0"/>
              <a:t>UNCLASSIFIED</a:t>
            </a:r>
            <a:endParaRPr lang="en-US" dirty="0"/>
          </a:p>
        </p:txBody>
      </p:sp>
      <p:sp>
        <p:nvSpPr>
          <p:cNvPr id="5" name="Text Placeholder 2"/>
          <p:cNvSpPr>
            <a:spLocks noGrp="1"/>
          </p:cNvSpPr>
          <p:nvPr>
            <p:ph type="body" sz="quarter" idx="11" hasCustomPrompt="1"/>
          </p:nvPr>
        </p:nvSpPr>
        <p:spPr>
          <a:xfrm>
            <a:off x="2365418" y="6550224"/>
            <a:ext cx="7461165" cy="307777"/>
          </a:xfrm>
        </p:spPr>
        <p:txBody>
          <a:bodyPr wrap="square">
            <a:spAutoFit/>
          </a:bodyPr>
          <a:lstStyle>
            <a:lvl1pPr marL="0" indent="0" algn="ctr">
              <a:buNone/>
              <a:defRPr sz="1400" b="1">
                <a:solidFill>
                  <a:srgbClr val="008000"/>
                </a:solidFill>
              </a:defRPr>
            </a:lvl1pPr>
            <a:lvl2pPr marL="406400" indent="0">
              <a:buNone/>
              <a:defRPr sz="1400" b="1">
                <a:solidFill>
                  <a:srgbClr val="008000"/>
                </a:solidFill>
              </a:defRPr>
            </a:lvl2pPr>
            <a:lvl3pPr marL="803275" indent="0">
              <a:buNone/>
              <a:defRPr sz="1400" b="1">
                <a:solidFill>
                  <a:srgbClr val="008000"/>
                </a:solidFill>
              </a:defRPr>
            </a:lvl3pPr>
            <a:lvl4pPr marL="1143000" indent="0">
              <a:buNone/>
              <a:defRPr sz="1400" b="1">
                <a:solidFill>
                  <a:srgbClr val="008000"/>
                </a:solidFill>
              </a:defRPr>
            </a:lvl4pPr>
            <a:lvl5pPr marL="1828800" indent="0">
              <a:buNone/>
              <a:defRPr sz="1400" b="1">
                <a:solidFill>
                  <a:srgbClr val="008000"/>
                </a:solidFill>
              </a:defRPr>
            </a:lvl5pPr>
          </a:lstStyle>
          <a:p>
            <a:pPr lvl="0"/>
            <a:r>
              <a:rPr lang="en-US" dirty="0" smtClean="0"/>
              <a:t>UNCLASSIFIED</a:t>
            </a:r>
            <a:endParaRPr lang="en-US" dirty="0"/>
          </a:p>
        </p:txBody>
      </p:sp>
      <p:sp>
        <p:nvSpPr>
          <p:cNvPr id="6" name="Title 5"/>
          <p:cNvSpPr>
            <a:spLocks noGrp="1" noChangeArrowheads="1"/>
          </p:cNvSpPr>
          <p:nvPr>
            <p:ph type="title"/>
          </p:nvPr>
        </p:nvSpPr>
        <p:spPr bwMode="auto">
          <a:xfrm>
            <a:off x="1582082" y="265177"/>
            <a:ext cx="10244159" cy="91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dirty="0" smtClean="0"/>
              <a:t>(U) Click to edit slide title</a:t>
            </a:r>
          </a:p>
        </p:txBody>
      </p:sp>
    </p:spTree>
    <p:extLst>
      <p:ext uri="{BB962C8B-B14F-4D97-AF65-F5344CB8AC3E}">
        <p14:creationId xmlns:p14="http://schemas.microsoft.com/office/powerpoint/2010/main" val="22099448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buClr>
                <a:srgbClr val="0C2D83"/>
              </a:buClr>
              <a:defRPr/>
            </a:lvl1pPr>
            <a:lvl2pPr>
              <a:buClr>
                <a:srgbClr val="0C2D83"/>
              </a:buClr>
              <a:defRPr/>
            </a:lvl2pPr>
            <a:lvl3pPr>
              <a:buClr>
                <a:srgbClr val="0C2D83"/>
              </a:buClr>
              <a:defRPr/>
            </a:lvl3pPr>
            <a:lvl4pPr>
              <a:buClr>
                <a:srgbClr val="0C2D83"/>
              </a:buClr>
              <a:defRPr/>
            </a:lvl4pPr>
          </a:lstStyle>
          <a:p>
            <a:pPr lvl="0"/>
            <a:r>
              <a:rPr lang="en-US" altLang="en-US" dirty="0" smtClean="0"/>
              <a:t>First level (24 </a:t>
            </a:r>
            <a:r>
              <a:rPr lang="en-US" altLang="en-US" dirty="0" err="1" smtClean="0"/>
              <a:t>pt</a:t>
            </a:r>
            <a:r>
              <a:rPr lang="en-US" altLang="en-US" dirty="0" smtClean="0"/>
              <a:t>)</a:t>
            </a:r>
          </a:p>
          <a:p>
            <a:pPr lvl="1"/>
            <a:r>
              <a:rPr lang="en-US" altLang="en-US" dirty="0" smtClean="0"/>
              <a:t>Second level (20 </a:t>
            </a:r>
            <a:r>
              <a:rPr lang="en-US" altLang="en-US" dirty="0" err="1" smtClean="0"/>
              <a:t>pt</a:t>
            </a:r>
            <a:r>
              <a:rPr lang="en-US" altLang="en-US" dirty="0" smtClean="0"/>
              <a:t>)</a:t>
            </a:r>
          </a:p>
          <a:p>
            <a:pPr lvl="2"/>
            <a:r>
              <a:rPr lang="en-US" altLang="en-US" dirty="0" smtClean="0"/>
              <a:t>Third level (18 </a:t>
            </a:r>
            <a:r>
              <a:rPr lang="en-US" altLang="en-US" dirty="0" err="1" smtClean="0"/>
              <a:t>pt</a:t>
            </a:r>
            <a:r>
              <a:rPr lang="en-US" altLang="en-US" dirty="0" smtClean="0"/>
              <a:t>)</a:t>
            </a:r>
          </a:p>
          <a:p>
            <a:pPr lvl="3"/>
            <a:r>
              <a:rPr lang="en-US" altLang="en-US" sz="1600" dirty="0" smtClean="0"/>
              <a:t>Fourth level (16 </a:t>
            </a:r>
            <a:r>
              <a:rPr lang="en-US" altLang="en-US" sz="1600" dirty="0" err="1" smtClean="0"/>
              <a:t>pt</a:t>
            </a:r>
            <a:r>
              <a:rPr lang="en-US" altLang="en-US" sz="1600" dirty="0" smtClean="0"/>
              <a:t>)</a:t>
            </a:r>
            <a:endParaRPr lang="en-US" altLang="en-US" dirty="0" smtClean="0"/>
          </a:p>
        </p:txBody>
      </p:sp>
      <p:sp>
        <p:nvSpPr>
          <p:cNvPr id="4" name="Text Placeholder 2"/>
          <p:cNvSpPr>
            <a:spLocks noGrp="1"/>
          </p:cNvSpPr>
          <p:nvPr>
            <p:ph type="body" sz="quarter" idx="10" hasCustomPrompt="1"/>
          </p:nvPr>
        </p:nvSpPr>
        <p:spPr>
          <a:xfrm>
            <a:off x="2365418" y="1"/>
            <a:ext cx="7461165" cy="307777"/>
          </a:xfrm>
        </p:spPr>
        <p:txBody>
          <a:bodyPr wrap="square">
            <a:spAutoFit/>
          </a:bodyPr>
          <a:lstStyle>
            <a:lvl1pPr marL="0" indent="0" algn="ctr">
              <a:buNone/>
              <a:defRPr sz="1400" b="1">
                <a:solidFill>
                  <a:srgbClr val="008000"/>
                </a:solidFill>
              </a:defRPr>
            </a:lvl1pPr>
            <a:lvl2pPr marL="406400" indent="0">
              <a:buNone/>
              <a:defRPr sz="1400" b="1">
                <a:solidFill>
                  <a:srgbClr val="008000"/>
                </a:solidFill>
              </a:defRPr>
            </a:lvl2pPr>
            <a:lvl3pPr marL="803275" indent="0">
              <a:buNone/>
              <a:defRPr sz="1400" b="1">
                <a:solidFill>
                  <a:srgbClr val="008000"/>
                </a:solidFill>
              </a:defRPr>
            </a:lvl3pPr>
            <a:lvl4pPr marL="1143000" indent="0">
              <a:buNone/>
              <a:defRPr sz="1400" b="1">
                <a:solidFill>
                  <a:srgbClr val="008000"/>
                </a:solidFill>
              </a:defRPr>
            </a:lvl4pPr>
            <a:lvl5pPr marL="1828800" indent="0">
              <a:buNone/>
              <a:defRPr sz="1400" b="1">
                <a:solidFill>
                  <a:srgbClr val="008000"/>
                </a:solidFill>
              </a:defRPr>
            </a:lvl5pPr>
          </a:lstStyle>
          <a:p>
            <a:pPr lvl="0"/>
            <a:r>
              <a:rPr lang="en-US" dirty="0" smtClean="0"/>
              <a:t>UNCLASSIFIED</a:t>
            </a:r>
            <a:endParaRPr lang="en-US" dirty="0"/>
          </a:p>
        </p:txBody>
      </p:sp>
      <p:sp>
        <p:nvSpPr>
          <p:cNvPr id="5" name="Text Placeholder 2"/>
          <p:cNvSpPr>
            <a:spLocks noGrp="1"/>
          </p:cNvSpPr>
          <p:nvPr>
            <p:ph type="body" sz="quarter" idx="11" hasCustomPrompt="1"/>
          </p:nvPr>
        </p:nvSpPr>
        <p:spPr>
          <a:xfrm>
            <a:off x="2365418" y="6550224"/>
            <a:ext cx="7461165" cy="307777"/>
          </a:xfrm>
        </p:spPr>
        <p:txBody>
          <a:bodyPr wrap="square">
            <a:spAutoFit/>
          </a:bodyPr>
          <a:lstStyle>
            <a:lvl1pPr marL="0" indent="0" algn="ctr">
              <a:buNone/>
              <a:defRPr sz="1400" b="1">
                <a:solidFill>
                  <a:srgbClr val="008000"/>
                </a:solidFill>
              </a:defRPr>
            </a:lvl1pPr>
            <a:lvl2pPr marL="406400" indent="0">
              <a:buNone/>
              <a:defRPr sz="1400" b="1">
                <a:solidFill>
                  <a:srgbClr val="008000"/>
                </a:solidFill>
              </a:defRPr>
            </a:lvl2pPr>
            <a:lvl3pPr marL="803275" indent="0">
              <a:buNone/>
              <a:defRPr sz="1400" b="1">
                <a:solidFill>
                  <a:srgbClr val="008000"/>
                </a:solidFill>
              </a:defRPr>
            </a:lvl3pPr>
            <a:lvl4pPr marL="1143000" indent="0">
              <a:buNone/>
              <a:defRPr sz="1400" b="1">
                <a:solidFill>
                  <a:srgbClr val="008000"/>
                </a:solidFill>
              </a:defRPr>
            </a:lvl4pPr>
            <a:lvl5pPr marL="1828800" indent="0">
              <a:buNone/>
              <a:defRPr sz="1400" b="1">
                <a:solidFill>
                  <a:srgbClr val="008000"/>
                </a:solidFill>
              </a:defRPr>
            </a:lvl5pPr>
          </a:lstStyle>
          <a:p>
            <a:pPr lvl="0"/>
            <a:r>
              <a:rPr lang="en-US" dirty="0" smtClean="0"/>
              <a:t>UNCLASSIFIED</a:t>
            </a:r>
            <a:endParaRPr lang="en-US" dirty="0"/>
          </a:p>
        </p:txBody>
      </p:sp>
      <p:sp>
        <p:nvSpPr>
          <p:cNvPr id="6" name="Title 5"/>
          <p:cNvSpPr>
            <a:spLocks noGrp="1" noChangeArrowheads="1"/>
          </p:cNvSpPr>
          <p:nvPr>
            <p:ph type="title"/>
          </p:nvPr>
        </p:nvSpPr>
        <p:spPr bwMode="auto">
          <a:xfrm>
            <a:off x="1582082" y="265177"/>
            <a:ext cx="10244159" cy="91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dirty="0" smtClean="0"/>
              <a:t>(U) Click to edit slide title</a:t>
            </a:r>
          </a:p>
        </p:txBody>
      </p:sp>
    </p:spTree>
    <p:extLst>
      <p:ext uri="{BB962C8B-B14F-4D97-AF65-F5344CB8AC3E}">
        <p14:creationId xmlns:p14="http://schemas.microsoft.com/office/powerpoint/2010/main" val="340426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buClr>
                <a:srgbClr val="0C2D83"/>
              </a:buClr>
              <a:defRPr/>
            </a:lvl1pPr>
            <a:lvl2pPr>
              <a:buClr>
                <a:srgbClr val="0C2D83"/>
              </a:buClr>
              <a:defRPr/>
            </a:lvl2pPr>
            <a:lvl3pPr>
              <a:buClr>
                <a:srgbClr val="0C2D83"/>
              </a:buClr>
              <a:defRPr/>
            </a:lvl3pPr>
            <a:lvl4pPr>
              <a:buClr>
                <a:srgbClr val="0C2D83"/>
              </a:buClr>
              <a:defRPr/>
            </a:lvl4pPr>
          </a:lstStyle>
          <a:p>
            <a:pPr lvl="0"/>
            <a:r>
              <a:rPr lang="en-US" altLang="en-US" dirty="0" smtClean="0"/>
              <a:t>First level (24 </a:t>
            </a:r>
            <a:r>
              <a:rPr lang="en-US" altLang="en-US" dirty="0" err="1" smtClean="0"/>
              <a:t>pt</a:t>
            </a:r>
            <a:r>
              <a:rPr lang="en-US" altLang="en-US" dirty="0" smtClean="0"/>
              <a:t>)</a:t>
            </a:r>
          </a:p>
          <a:p>
            <a:pPr lvl="1"/>
            <a:r>
              <a:rPr lang="en-US" altLang="en-US" dirty="0" smtClean="0"/>
              <a:t>Second level (20 </a:t>
            </a:r>
            <a:r>
              <a:rPr lang="en-US" altLang="en-US" dirty="0" err="1" smtClean="0"/>
              <a:t>pt</a:t>
            </a:r>
            <a:r>
              <a:rPr lang="en-US" altLang="en-US" dirty="0" smtClean="0"/>
              <a:t>)</a:t>
            </a:r>
          </a:p>
          <a:p>
            <a:pPr lvl="2"/>
            <a:r>
              <a:rPr lang="en-US" altLang="en-US" dirty="0" smtClean="0"/>
              <a:t>Third level (18 </a:t>
            </a:r>
            <a:r>
              <a:rPr lang="en-US" altLang="en-US" dirty="0" err="1" smtClean="0"/>
              <a:t>pt</a:t>
            </a:r>
            <a:r>
              <a:rPr lang="en-US" altLang="en-US" dirty="0" smtClean="0"/>
              <a:t>)</a:t>
            </a:r>
          </a:p>
          <a:p>
            <a:pPr lvl="3"/>
            <a:r>
              <a:rPr lang="en-US" altLang="en-US" sz="1600" dirty="0" smtClean="0"/>
              <a:t>Fourth level (16 </a:t>
            </a:r>
            <a:r>
              <a:rPr lang="en-US" altLang="en-US" sz="1600" dirty="0" err="1" smtClean="0"/>
              <a:t>pt</a:t>
            </a:r>
            <a:r>
              <a:rPr lang="en-US" altLang="en-US" sz="1600" dirty="0" smtClean="0"/>
              <a:t>)</a:t>
            </a:r>
            <a:endParaRPr lang="en-US" altLang="en-US" dirty="0" smtClean="0"/>
          </a:p>
        </p:txBody>
      </p:sp>
      <p:sp>
        <p:nvSpPr>
          <p:cNvPr id="4" name="Text Placeholder 2"/>
          <p:cNvSpPr>
            <a:spLocks noGrp="1"/>
          </p:cNvSpPr>
          <p:nvPr>
            <p:ph type="body" sz="quarter" idx="10" hasCustomPrompt="1"/>
          </p:nvPr>
        </p:nvSpPr>
        <p:spPr>
          <a:xfrm>
            <a:off x="2365418" y="1"/>
            <a:ext cx="7461165" cy="307777"/>
          </a:xfrm>
        </p:spPr>
        <p:txBody>
          <a:bodyPr wrap="square">
            <a:spAutoFit/>
          </a:bodyPr>
          <a:lstStyle>
            <a:lvl1pPr marL="0" indent="0" algn="ctr">
              <a:buNone/>
              <a:defRPr sz="1400" b="1">
                <a:solidFill>
                  <a:srgbClr val="008000"/>
                </a:solidFill>
              </a:defRPr>
            </a:lvl1pPr>
            <a:lvl2pPr marL="406400" indent="0">
              <a:buNone/>
              <a:defRPr sz="1400" b="1">
                <a:solidFill>
                  <a:srgbClr val="008000"/>
                </a:solidFill>
              </a:defRPr>
            </a:lvl2pPr>
            <a:lvl3pPr marL="803275" indent="0">
              <a:buNone/>
              <a:defRPr sz="1400" b="1">
                <a:solidFill>
                  <a:srgbClr val="008000"/>
                </a:solidFill>
              </a:defRPr>
            </a:lvl3pPr>
            <a:lvl4pPr marL="1143000" indent="0">
              <a:buNone/>
              <a:defRPr sz="1400" b="1">
                <a:solidFill>
                  <a:srgbClr val="008000"/>
                </a:solidFill>
              </a:defRPr>
            </a:lvl4pPr>
            <a:lvl5pPr marL="1828800" indent="0">
              <a:buNone/>
              <a:defRPr sz="1400" b="1">
                <a:solidFill>
                  <a:srgbClr val="008000"/>
                </a:solidFill>
              </a:defRPr>
            </a:lvl5pPr>
          </a:lstStyle>
          <a:p>
            <a:pPr lvl="0"/>
            <a:r>
              <a:rPr lang="en-US" dirty="0" smtClean="0"/>
              <a:t>UNCLASSIFIED</a:t>
            </a:r>
            <a:endParaRPr lang="en-US" dirty="0"/>
          </a:p>
        </p:txBody>
      </p:sp>
      <p:sp>
        <p:nvSpPr>
          <p:cNvPr id="5" name="Text Placeholder 2"/>
          <p:cNvSpPr>
            <a:spLocks noGrp="1"/>
          </p:cNvSpPr>
          <p:nvPr>
            <p:ph type="body" sz="quarter" idx="11" hasCustomPrompt="1"/>
          </p:nvPr>
        </p:nvSpPr>
        <p:spPr>
          <a:xfrm>
            <a:off x="2365418" y="6550224"/>
            <a:ext cx="7461165" cy="307777"/>
          </a:xfrm>
        </p:spPr>
        <p:txBody>
          <a:bodyPr wrap="square">
            <a:spAutoFit/>
          </a:bodyPr>
          <a:lstStyle>
            <a:lvl1pPr marL="0" indent="0" algn="ctr">
              <a:buNone/>
              <a:defRPr sz="1400" b="1">
                <a:solidFill>
                  <a:srgbClr val="008000"/>
                </a:solidFill>
              </a:defRPr>
            </a:lvl1pPr>
            <a:lvl2pPr marL="406400" indent="0">
              <a:buNone/>
              <a:defRPr sz="1400" b="1">
                <a:solidFill>
                  <a:srgbClr val="008000"/>
                </a:solidFill>
              </a:defRPr>
            </a:lvl2pPr>
            <a:lvl3pPr marL="803275" indent="0">
              <a:buNone/>
              <a:defRPr sz="1400" b="1">
                <a:solidFill>
                  <a:srgbClr val="008000"/>
                </a:solidFill>
              </a:defRPr>
            </a:lvl3pPr>
            <a:lvl4pPr marL="1143000" indent="0">
              <a:buNone/>
              <a:defRPr sz="1400" b="1">
                <a:solidFill>
                  <a:srgbClr val="008000"/>
                </a:solidFill>
              </a:defRPr>
            </a:lvl4pPr>
            <a:lvl5pPr marL="1828800" indent="0">
              <a:buNone/>
              <a:defRPr sz="1400" b="1">
                <a:solidFill>
                  <a:srgbClr val="008000"/>
                </a:solidFill>
              </a:defRPr>
            </a:lvl5pPr>
          </a:lstStyle>
          <a:p>
            <a:pPr lvl="0"/>
            <a:r>
              <a:rPr lang="en-US" dirty="0" smtClean="0"/>
              <a:t>UNCLASSIFIED</a:t>
            </a:r>
            <a:endParaRPr lang="en-US" dirty="0"/>
          </a:p>
        </p:txBody>
      </p:sp>
      <p:sp>
        <p:nvSpPr>
          <p:cNvPr id="6" name="Title 5"/>
          <p:cNvSpPr>
            <a:spLocks noGrp="1" noChangeArrowheads="1"/>
          </p:cNvSpPr>
          <p:nvPr>
            <p:ph type="title"/>
          </p:nvPr>
        </p:nvSpPr>
        <p:spPr bwMode="auto">
          <a:xfrm>
            <a:off x="1582082" y="265177"/>
            <a:ext cx="10244159" cy="91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dirty="0" smtClean="0"/>
              <a:t>(U) Click to edit slide title</a:t>
            </a:r>
          </a:p>
        </p:txBody>
      </p:sp>
    </p:spTree>
    <p:extLst>
      <p:ext uri="{BB962C8B-B14F-4D97-AF65-F5344CB8AC3E}">
        <p14:creationId xmlns:p14="http://schemas.microsoft.com/office/powerpoint/2010/main" val="23200690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a:xfrm rot="5400000">
            <a:off x="10158419" y="1790661"/>
            <a:ext cx="990599" cy="304879"/>
          </a:xfrm>
          <a:prstGeom prst="rect">
            <a:avLst/>
          </a:prstGeom>
        </p:spPr>
        <p:txBody>
          <a:bodyPr/>
          <a:lstStyle/>
          <a:p>
            <a:fld id="{4C54ACBB-7E29-4E0E-9871-996745383F1D}" type="datetimeFigureOut">
              <a:rPr lang="en-US" smtClean="0"/>
              <a:pPr/>
              <a:t>10/30/2018</a:t>
            </a:fld>
            <a:endParaRPr lang="en-US"/>
          </a:p>
        </p:txBody>
      </p:sp>
      <p:sp>
        <p:nvSpPr>
          <p:cNvPr id="5" name="Footer Placeholder 3"/>
          <p:cNvSpPr>
            <a:spLocks noGrp="1"/>
          </p:cNvSpPr>
          <p:nvPr>
            <p:ph type="ftr" sz="quarter" idx="11"/>
          </p:nvPr>
        </p:nvSpPr>
        <p:spPr>
          <a:xfrm rot="5400000">
            <a:off x="8954413" y="3225261"/>
            <a:ext cx="3859795" cy="304880"/>
          </a:xfrm>
          <a:prstGeom prst="rect">
            <a:avLst/>
          </a:prstGeom>
        </p:spPr>
        <p:txBody>
          <a:bodyPr/>
          <a:lstStyle/>
          <a:p>
            <a:endParaRPr lang="en-US"/>
          </a:p>
        </p:txBody>
      </p:sp>
      <p:sp>
        <p:nvSpPr>
          <p:cNvPr id="6" name="Slide Number Placeholder 4"/>
          <p:cNvSpPr>
            <a:spLocks noGrp="1"/>
          </p:cNvSpPr>
          <p:nvPr>
            <p:ph type="sldNum" sz="quarter" idx="12"/>
          </p:nvPr>
        </p:nvSpPr>
        <p:spPr>
          <a:xfrm>
            <a:off x="10355242" y="295737"/>
            <a:ext cx="838417" cy="767687"/>
          </a:xfrm>
          <a:prstGeom prst="rect">
            <a:avLst/>
          </a:prstGeom>
        </p:spPr>
        <p:txBody>
          <a:bodyPr/>
          <a:lstStyle/>
          <a:p>
            <a:fld id="{9EA0FE7C-12D7-4CE0-B4A6-54886D508F21}" type="slidenum">
              <a:rPr lang="en-US" smtClean="0"/>
              <a:pPr/>
              <a:t>‹#›</a:t>
            </a:fld>
            <a:endParaRPr lang="en-US"/>
          </a:p>
        </p:txBody>
      </p:sp>
    </p:spTree>
    <p:extLst>
      <p:ext uri="{BB962C8B-B14F-4D97-AF65-F5344CB8AC3E}">
        <p14:creationId xmlns:p14="http://schemas.microsoft.com/office/powerpoint/2010/main" val="2388025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56656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FA124C9-8035-4B17-9B40-1DCCC5682B80}" type="datetimeFigureOut">
              <a:rPr lang="en-US">
                <a:solidFill>
                  <a:srgbClr val="000000"/>
                </a:solidFill>
              </a:rPr>
              <a:pPr/>
              <a:t>10/30/2018</a:t>
            </a:fld>
            <a:endParaRPr lang="en-US">
              <a:solidFill>
                <a:srgbClr val="000000"/>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43CF1FDB-B45D-4144-9B1A-76709355B63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84705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18067" y="1257300"/>
            <a:ext cx="5067300" cy="4552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88567" y="1257300"/>
            <a:ext cx="5067300" cy="4552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914400" y="6248400"/>
            <a:ext cx="2540000" cy="457200"/>
          </a:xfrm>
          <a:prstGeom prst="rect">
            <a:avLst/>
          </a:prstGeom>
        </p:spPr>
        <p:txBody>
          <a:bodyPr/>
          <a:lstStyle>
            <a:lvl1pPr>
              <a:defRPr/>
            </a:lvl1pPr>
          </a:lstStyle>
          <a:p>
            <a:pPr fontAlgn="base">
              <a:spcBef>
                <a:spcPct val="0"/>
              </a:spcBef>
              <a:spcAft>
                <a:spcPct val="0"/>
              </a:spcAft>
            </a:pPr>
            <a:endParaRPr lang="en-US" sz="1100" b="1" dirty="0">
              <a:solidFill>
                <a:srgbClr val="000000"/>
              </a:solidFill>
            </a:endParaRPr>
          </a:p>
        </p:txBody>
      </p:sp>
      <p:sp>
        <p:nvSpPr>
          <p:cNvPr id="6" name="Footer Placeholder 5"/>
          <p:cNvSpPr>
            <a:spLocks noGrp="1"/>
          </p:cNvSpPr>
          <p:nvPr>
            <p:ph type="ftr" sz="quarter" idx="11"/>
          </p:nvPr>
        </p:nvSpPr>
        <p:spPr>
          <a:xfrm>
            <a:off x="4165600" y="6248400"/>
            <a:ext cx="3860800" cy="457200"/>
          </a:xfrm>
          <a:prstGeom prst="rect">
            <a:avLst/>
          </a:prstGeom>
        </p:spPr>
        <p:txBody>
          <a:bodyPr/>
          <a:lstStyle>
            <a:lvl1pPr>
              <a:defRPr/>
            </a:lvl1pPr>
          </a:lstStyle>
          <a:p>
            <a:pPr fontAlgn="base">
              <a:spcBef>
                <a:spcPct val="0"/>
              </a:spcBef>
              <a:spcAft>
                <a:spcPct val="0"/>
              </a:spcAft>
            </a:pPr>
            <a:endParaRPr lang="en-US" sz="1100" b="1" dirty="0">
              <a:solidFill>
                <a:srgbClr val="000000"/>
              </a:solidFill>
            </a:endParaRPr>
          </a:p>
        </p:txBody>
      </p:sp>
      <p:sp>
        <p:nvSpPr>
          <p:cNvPr id="7" name="Slide Number Placeholder 6"/>
          <p:cNvSpPr>
            <a:spLocks noGrp="1"/>
          </p:cNvSpPr>
          <p:nvPr>
            <p:ph type="sldNum" sz="quarter" idx="12"/>
          </p:nvPr>
        </p:nvSpPr>
        <p:spPr>
          <a:xfrm>
            <a:off x="11408229" y="6248400"/>
            <a:ext cx="580572" cy="457200"/>
          </a:xfrm>
          <a:prstGeom prst="rect">
            <a:avLst/>
          </a:prstGeom>
        </p:spPr>
        <p:txBody>
          <a:bodyPr/>
          <a:lstStyle>
            <a:lvl1pPr>
              <a:defRPr/>
            </a:lvl1pPr>
          </a:lstStyle>
          <a:p>
            <a:pPr fontAlgn="base">
              <a:spcBef>
                <a:spcPct val="0"/>
              </a:spcBef>
              <a:spcAft>
                <a:spcPct val="0"/>
              </a:spcAft>
            </a:pPr>
            <a:fld id="{7485629F-F686-4C7F-ADF6-A12ACFE2DBF3}" type="slidenum">
              <a:rPr lang="en-US" sz="1100" b="1">
                <a:solidFill>
                  <a:srgbClr val="000000"/>
                </a:solidFill>
              </a:rPr>
              <a:pPr fontAlgn="base">
                <a:spcBef>
                  <a:spcPct val="0"/>
                </a:spcBef>
                <a:spcAft>
                  <a:spcPct val="0"/>
                </a:spcAft>
              </a:pPr>
              <a:t>‹#›</a:t>
            </a:fld>
            <a:endParaRPr lang="en-US" sz="1100" b="1" dirty="0">
              <a:solidFill>
                <a:srgbClr val="000000"/>
              </a:solidFill>
            </a:endParaRPr>
          </a:p>
        </p:txBody>
      </p:sp>
    </p:spTree>
    <p:extLst>
      <p:ext uri="{BB962C8B-B14F-4D97-AF65-F5344CB8AC3E}">
        <p14:creationId xmlns:p14="http://schemas.microsoft.com/office/powerpoint/2010/main" val="57352168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Content_without gri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962400" y="6394450"/>
            <a:ext cx="4267200" cy="374650"/>
          </a:xfrm>
          <a:prstGeom prst="rect">
            <a:avLst/>
          </a:prstGeom>
        </p:spPr>
        <p:txBody>
          <a:bodyPr/>
          <a:lstStyle>
            <a:lvl1pPr>
              <a:defRPr/>
            </a:lvl1pPr>
          </a:lstStyle>
          <a:p>
            <a:r>
              <a:rPr lang="en-US"/>
              <a:t>BOEING PROPRIETARY</a:t>
            </a:r>
          </a:p>
        </p:txBody>
      </p:sp>
      <p:sp>
        <p:nvSpPr>
          <p:cNvPr id="7" name="Slide Number Placeholder 6"/>
          <p:cNvSpPr>
            <a:spLocks noGrp="1" noChangeArrowheads="1"/>
          </p:cNvSpPr>
          <p:nvPr>
            <p:ph type="sldNum" sz="quarter" idx="4"/>
          </p:nvPr>
        </p:nvSpPr>
        <p:spPr bwMode="auto">
          <a:xfrm>
            <a:off x="9260417" y="6532563"/>
            <a:ext cx="2377016"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solidFill>
                  <a:schemeClr val="bg1">
                    <a:lumMod val="50000"/>
                  </a:schemeClr>
                </a:solidFill>
              </a:defRPr>
            </a:lvl1pPr>
          </a:lstStyle>
          <a:p>
            <a:fld id="{689318A1-174D-4DEE-8106-03A37B9BCF15}" type="slidenum">
              <a:rPr lang="en-US" sz="1000" smtClean="0"/>
              <a:pPr/>
              <a:t>‹#›</a:t>
            </a:fld>
            <a:endParaRPr lang="en-US" sz="1000" dirty="0"/>
          </a:p>
        </p:txBody>
      </p:sp>
      <p:sp>
        <p:nvSpPr>
          <p:cNvPr id="9" name="Title 1"/>
          <p:cNvSpPr>
            <a:spLocks noGrp="1"/>
          </p:cNvSpPr>
          <p:nvPr>
            <p:ph type="title"/>
          </p:nvPr>
        </p:nvSpPr>
        <p:spPr>
          <a:xfrm>
            <a:off x="617594" y="236539"/>
            <a:ext cx="10965001" cy="820737"/>
          </a:xfrm>
        </p:spPr>
        <p:txBody>
          <a:bodyPr anchor="ctr" anchorCtr="0"/>
          <a:lstStyle/>
          <a:p>
            <a:r>
              <a:rPr lang="en-US" smtClean="0"/>
              <a:t>Click to edit Master title style</a:t>
            </a:r>
            <a:endParaRPr lang="en-US" dirty="0"/>
          </a:p>
        </p:txBody>
      </p:sp>
      <p:sp>
        <p:nvSpPr>
          <p:cNvPr id="14" name="Text Placeholder 13"/>
          <p:cNvSpPr>
            <a:spLocks noGrp="1"/>
          </p:cNvSpPr>
          <p:nvPr>
            <p:ph type="body" sz="quarter" idx="13" hasCustomPrompt="1"/>
          </p:nvPr>
        </p:nvSpPr>
        <p:spPr>
          <a:xfrm>
            <a:off x="615758" y="1335088"/>
            <a:ext cx="10966839" cy="1938992"/>
          </a:xfrm>
        </p:spPr>
        <p:txBody>
          <a:bodyPr/>
          <a:lstStyle>
            <a:lvl1pPr>
              <a:defRPr/>
            </a:lvl1pPr>
          </a:lstStyle>
          <a:p>
            <a:pPr lvl="0"/>
            <a:r>
              <a:rPr lang="en-US" dirty="0" smtClean="0"/>
              <a:t>Click to edit Master text styles [Attempt to keep bullet points to one line when possible]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468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ltLang="en-US" dirty="0" smtClean="0"/>
              <a:t>(U) Click to edit slide title</a:t>
            </a:r>
            <a:endParaRPr lang="en-US" dirty="0"/>
          </a:p>
        </p:txBody>
      </p:sp>
      <p:sp>
        <p:nvSpPr>
          <p:cNvPr id="3" name="Text Placeholder 2"/>
          <p:cNvSpPr>
            <a:spLocks noGrp="1"/>
          </p:cNvSpPr>
          <p:nvPr>
            <p:ph type="body" sz="quarter" idx="10" hasCustomPrompt="1"/>
          </p:nvPr>
        </p:nvSpPr>
        <p:spPr>
          <a:xfrm>
            <a:off x="2365418" y="1"/>
            <a:ext cx="7461165" cy="307777"/>
          </a:xfrm>
        </p:spPr>
        <p:txBody>
          <a:bodyPr wrap="square">
            <a:spAutoFit/>
          </a:bodyPr>
          <a:lstStyle>
            <a:lvl1pPr marL="0" indent="0" algn="ctr">
              <a:buNone/>
              <a:defRPr sz="1400" b="1">
                <a:solidFill>
                  <a:srgbClr val="008000"/>
                </a:solidFill>
              </a:defRPr>
            </a:lvl1pPr>
            <a:lvl2pPr marL="406400" indent="0">
              <a:buNone/>
              <a:defRPr sz="1400" b="1">
                <a:solidFill>
                  <a:srgbClr val="008000"/>
                </a:solidFill>
              </a:defRPr>
            </a:lvl2pPr>
            <a:lvl3pPr marL="803275" indent="0">
              <a:buNone/>
              <a:defRPr sz="1400" b="1">
                <a:solidFill>
                  <a:srgbClr val="008000"/>
                </a:solidFill>
              </a:defRPr>
            </a:lvl3pPr>
            <a:lvl4pPr marL="1143000" indent="0">
              <a:buNone/>
              <a:defRPr sz="1400" b="1">
                <a:solidFill>
                  <a:srgbClr val="008000"/>
                </a:solidFill>
              </a:defRPr>
            </a:lvl4pPr>
            <a:lvl5pPr marL="1828800" indent="0">
              <a:buNone/>
              <a:defRPr sz="1400" b="1">
                <a:solidFill>
                  <a:srgbClr val="008000"/>
                </a:solidFill>
              </a:defRPr>
            </a:lvl5pPr>
          </a:lstStyle>
          <a:p>
            <a:pPr lvl="0"/>
            <a:r>
              <a:rPr lang="en-US" dirty="0" smtClean="0"/>
              <a:t>UNCLASSIFIED</a:t>
            </a:r>
            <a:endParaRPr lang="en-US" dirty="0"/>
          </a:p>
        </p:txBody>
      </p:sp>
      <p:sp>
        <p:nvSpPr>
          <p:cNvPr id="4" name="Text Placeholder 2"/>
          <p:cNvSpPr>
            <a:spLocks noGrp="1"/>
          </p:cNvSpPr>
          <p:nvPr>
            <p:ph type="body" sz="quarter" idx="11" hasCustomPrompt="1"/>
          </p:nvPr>
        </p:nvSpPr>
        <p:spPr>
          <a:xfrm>
            <a:off x="2365418" y="6550224"/>
            <a:ext cx="7461165" cy="307777"/>
          </a:xfrm>
        </p:spPr>
        <p:txBody>
          <a:bodyPr wrap="square">
            <a:spAutoFit/>
          </a:bodyPr>
          <a:lstStyle>
            <a:lvl1pPr marL="0" indent="0" algn="ctr">
              <a:buNone/>
              <a:defRPr sz="1400" b="1">
                <a:solidFill>
                  <a:srgbClr val="008000"/>
                </a:solidFill>
              </a:defRPr>
            </a:lvl1pPr>
            <a:lvl2pPr marL="406400" indent="0">
              <a:buNone/>
              <a:defRPr sz="1400" b="1">
                <a:solidFill>
                  <a:srgbClr val="008000"/>
                </a:solidFill>
              </a:defRPr>
            </a:lvl2pPr>
            <a:lvl3pPr marL="803275" indent="0">
              <a:buNone/>
              <a:defRPr sz="1400" b="1">
                <a:solidFill>
                  <a:srgbClr val="008000"/>
                </a:solidFill>
              </a:defRPr>
            </a:lvl3pPr>
            <a:lvl4pPr marL="1143000" indent="0">
              <a:buNone/>
              <a:defRPr sz="1400" b="1">
                <a:solidFill>
                  <a:srgbClr val="008000"/>
                </a:solidFill>
              </a:defRPr>
            </a:lvl4pPr>
            <a:lvl5pPr marL="1828800" indent="0">
              <a:buNone/>
              <a:defRPr sz="1400" b="1">
                <a:solidFill>
                  <a:srgbClr val="008000"/>
                </a:solidFill>
              </a:defRPr>
            </a:lvl5pPr>
          </a:lstStyle>
          <a:p>
            <a:pPr lvl="0"/>
            <a:r>
              <a:rPr lang="en-US" dirty="0" smtClean="0"/>
              <a:t>UNCLASSIFIED</a:t>
            </a:r>
            <a:endParaRPr lang="en-US" dirty="0"/>
          </a:p>
        </p:txBody>
      </p:sp>
    </p:spTree>
    <p:extLst>
      <p:ext uri="{BB962C8B-B14F-4D97-AF65-F5344CB8AC3E}">
        <p14:creationId xmlns:p14="http://schemas.microsoft.com/office/powerpoint/2010/main" val="1915734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buClr>
                <a:srgbClr val="0C2D83"/>
              </a:buClr>
              <a:defRPr/>
            </a:lvl1pPr>
            <a:lvl2pPr>
              <a:buClr>
                <a:srgbClr val="0C2D83"/>
              </a:buClr>
              <a:defRPr/>
            </a:lvl2pPr>
            <a:lvl3pPr>
              <a:buClr>
                <a:srgbClr val="0C2D83"/>
              </a:buClr>
              <a:defRPr/>
            </a:lvl3pPr>
            <a:lvl4pPr>
              <a:buClr>
                <a:srgbClr val="0C2D83"/>
              </a:buClr>
              <a:defRPr/>
            </a:lvl4pPr>
          </a:lstStyle>
          <a:p>
            <a:pPr lvl="0"/>
            <a:r>
              <a:rPr lang="en-US" altLang="en-US" dirty="0" smtClean="0"/>
              <a:t>First level (24 </a:t>
            </a:r>
            <a:r>
              <a:rPr lang="en-US" altLang="en-US" dirty="0" err="1" smtClean="0"/>
              <a:t>pt</a:t>
            </a:r>
            <a:r>
              <a:rPr lang="en-US" altLang="en-US" dirty="0" smtClean="0"/>
              <a:t>)</a:t>
            </a:r>
          </a:p>
          <a:p>
            <a:pPr lvl="1"/>
            <a:r>
              <a:rPr lang="en-US" altLang="en-US" dirty="0" smtClean="0"/>
              <a:t>Second level (20 </a:t>
            </a:r>
            <a:r>
              <a:rPr lang="en-US" altLang="en-US" dirty="0" err="1" smtClean="0"/>
              <a:t>pt</a:t>
            </a:r>
            <a:r>
              <a:rPr lang="en-US" altLang="en-US" dirty="0" smtClean="0"/>
              <a:t>)</a:t>
            </a:r>
          </a:p>
          <a:p>
            <a:pPr lvl="2"/>
            <a:r>
              <a:rPr lang="en-US" altLang="en-US" dirty="0" smtClean="0"/>
              <a:t>Third level (18 </a:t>
            </a:r>
            <a:r>
              <a:rPr lang="en-US" altLang="en-US" dirty="0" err="1" smtClean="0"/>
              <a:t>pt</a:t>
            </a:r>
            <a:r>
              <a:rPr lang="en-US" altLang="en-US" dirty="0" smtClean="0"/>
              <a:t>)</a:t>
            </a:r>
          </a:p>
          <a:p>
            <a:pPr lvl="3"/>
            <a:r>
              <a:rPr lang="en-US" altLang="en-US" sz="1600" dirty="0" smtClean="0"/>
              <a:t>Fourth level (16 </a:t>
            </a:r>
            <a:r>
              <a:rPr lang="en-US" altLang="en-US" sz="1600" dirty="0" err="1" smtClean="0"/>
              <a:t>pt</a:t>
            </a:r>
            <a:r>
              <a:rPr lang="en-US" altLang="en-US" sz="1600" dirty="0" smtClean="0"/>
              <a:t>)</a:t>
            </a:r>
            <a:endParaRPr lang="en-US" altLang="en-US" dirty="0" smtClean="0"/>
          </a:p>
        </p:txBody>
      </p:sp>
      <p:sp>
        <p:nvSpPr>
          <p:cNvPr id="4" name="Text Placeholder 2"/>
          <p:cNvSpPr>
            <a:spLocks noGrp="1"/>
          </p:cNvSpPr>
          <p:nvPr>
            <p:ph type="body" sz="quarter" idx="10" hasCustomPrompt="1"/>
          </p:nvPr>
        </p:nvSpPr>
        <p:spPr>
          <a:xfrm>
            <a:off x="2365418" y="1"/>
            <a:ext cx="7461165" cy="307777"/>
          </a:xfrm>
        </p:spPr>
        <p:txBody>
          <a:bodyPr wrap="square">
            <a:spAutoFit/>
          </a:bodyPr>
          <a:lstStyle>
            <a:lvl1pPr marL="0" indent="0" algn="ctr">
              <a:buNone/>
              <a:defRPr sz="1400" b="1">
                <a:solidFill>
                  <a:srgbClr val="008000"/>
                </a:solidFill>
              </a:defRPr>
            </a:lvl1pPr>
            <a:lvl2pPr marL="406400" indent="0">
              <a:buNone/>
              <a:defRPr sz="1400" b="1">
                <a:solidFill>
                  <a:srgbClr val="008000"/>
                </a:solidFill>
              </a:defRPr>
            </a:lvl2pPr>
            <a:lvl3pPr marL="803275" indent="0">
              <a:buNone/>
              <a:defRPr sz="1400" b="1">
                <a:solidFill>
                  <a:srgbClr val="008000"/>
                </a:solidFill>
              </a:defRPr>
            </a:lvl3pPr>
            <a:lvl4pPr marL="1143000" indent="0">
              <a:buNone/>
              <a:defRPr sz="1400" b="1">
                <a:solidFill>
                  <a:srgbClr val="008000"/>
                </a:solidFill>
              </a:defRPr>
            </a:lvl4pPr>
            <a:lvl5pPr marL="1828800" indent="0">
              <a:buNone/>
              <a:defRPr sz="1400" b="1">
                <a:solidFill>
                  <a:srgbClr val="008000"/>
                </a:solidFill>
              </a:defRPr>
            </a:lvl5pPr>
          </a:lstStyle>
          <a:p>
            <a:pPr lvl="0"/>
            <a:r>
              <a:rPr lang="en-US" dirty="0" smtClean="0"/>
              <a:t>UNCLASSIFIED</a:t>
            </a:r>
            <a:endParaRPr lang="en-US" dirty="0"/>
          </a:p>
        </p:txBody>
      </p:sp>
      <p:sp>
        <p:nvSpPr>
          <p:cNvPr id="5" name="Text Placeholder 2"/>
          <p:cNvSpPr>
            <a:spLocks noGrp="1"/>
          </p:cNvSpPr>
          <p:nvPr>
            <p:ph type="body" sz="quarter" idx="11" hasCustomPrompt="1"/>
          </p:nvPr>
        </p:nvSpPr>
        <p:spPr>
          <a:xfrm>
            <a:off x="2365418" y="6550224"/>
            <a:ext cx="7461165" cy="307777"/>
          </a:xfrm>
        </p:spPr>
        <p:txBody>
          <a:bodyPr wrap="square">
            <a:spAutoFit/>
          </a:bodyPr>
          <a:lstStyle>
            <a:lvl1pPr marL="0" indent="0" algn="ctr">
              <a:buNone/>
              <a:defRPr sz="1400" b="1">
                <a:solidFill>
                  <a:srgbClr val="008000"/>
                </a:solidFill>
              </a:defRPr>
            </a:lvl1pPr>
            <a:lvl2pPr marL="406400" indent="0">
              <a:buNone/>
              <a:defRPr sz="1400" b="1">
                <a:solidFill>
                  <a:srgbClr val="008000"/>
                </a:solidFill>
              </a:defRPr>
            </a:lvl2pPr>
            <a:lvl3pPr marL="803275" indent="0">
              <a:buNone/>
              <a:defRPr sz="1400" b="1">
                <a:solidFill>
                  <a:srgbClr val="008000"/>
                </a:solidFill>
              </a:defRPr>
            </a:lvl3pPr>
            <a:lvl4pPr marL="1143000" indent="0">
              <a:buNone/>
              <a:defRPr sz="1400" b="1">
                <a:solidFill>
                  <a:srgbClr val="008000"/>
                </a:solidFill>
              </a:defRPr>
            </a:lvl4pPr>
            <a:lvl5pPr marL="1828800" indent="0">
              <a:buNone/>
              <a:defRPr sz="1400" b="1">
                <a:solidFill>
                  <a:srgbClr val="008000"/>
                </a:solidFill>
              </a:defRPr>
            </a:lvl5pPr>
          </a:lstStyle>
          <a:p>
            <a:pPr lvl="0"/>
            <a:r>
              <a:rPr lang="en-US" dirty="0" smtClean="0"/>
              <a:t>UNCLASSIFIED</a:t>
            </a:r>
            <a:endParaRPr lang="en-US" dirty="0"/>
          </a:p>
        </p:txBody>
      </p:sp>
      <p:sp>
        <p:nvSpPr>
          <p:cNvPr id="6" name="Title 5"/>
          <p:cNvSpPr>
            <a:spLocks noGrp="1" noChangeArrowheads="1"/>
          </p:cNvSpPr>
          <p:nvPr>
            <p:ph type="title"/>
          </p:nvPr>
        </p:nvSpPr>
        <p:spPr bwMode="auto">
          <a:xfrm>
            <a:off x="1582082" y="265177"/>
            <a:ext cx="10244159" cy="91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dirty="0" smtClean="0"/>
              <a:t>(U) Click to edit slide title</a:t>
            </a:r>
          </a:p>
        </p:txBody>
      </p:sp>
    </p:spTree>
    <p:extLst>
      <p:ext uri="{BB962C8B-B14F-4D97-AF65-F5344CB8AC3E}">
        <p14:creationId xmlns:p14="http://schemas.microsoft.com/office/powerpoint/2010/main" val="2839443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buClr>
                <a:srgbClr val="0C2D83"/>
              </a:buClr>
              <a:defRPr/>
            </a:lvl1pPr>
            <a:lvl2pPr>
              <a:buClr>
                <a:srgbClr val="0C2D83"/>
              </a:buClr>
              <a:defRPr/>
            </a:lvl2pPr>
            <a:lvl3pPr>
              <a:buClr>
                <a:srgbClr val="0C2D83"/>
              </a:buClr>
              <a:defRPr/>
            </a:lvl3pPr>
            <a:lvl4pPr>
              <a:buClr>
                <a:srgbClr val="0C2D83"/>
              </a:buClr>
              <a:defRPr/>
            </a:lvl4pPr>
          </a:lstStyle>
          <a:p>
            <a:pPr lvl="0"/>
            <a:r>
              <a:rPr lang="en-US" altLang="en-US" dirty="0" smtClean="0"/>
              <a:t>First level (24 </a:t>
            </a:r>
            <a:r>
              <a:rPr lang="en-US" altLang="en-US" dirty="0" err="1" smtClean="0"/>
              <a:t>pt</a:t>
            </a:r>
            <a:r>
              <a:rPr lang="en-US" altLang="en-US" dirty="0" smtClean="0"/>
              <a:t>)</a:t>
            </a:r>
          </a:p>
          <a:p>
            <a:pPr lvl="1"/>
            <a:r>
              <a:rPr lang="en-US" altLang="en-US" dirty="0" smtClean="0"/>
              <a:t>Second level (20 </a:t>
            </a:r>
            <a:r>
              <a:rPr lang="en-US" altLang="en-US" dirty="0" err="1" smtClean="0"/>
              <a:t>pt</a:t>
            </a:r>
            <a:r>
              <a:rPr lang="en-US" altLang="en-US" dirty="0" smtClean="0"/>
              <a:t>)</a:t>
            </a:r>
          </a:p>
          <a:p>
            <a:pPr lvl="2"/>
            <a:r>
              <a:rPr lang="en-US" altLang="en-US" dirty="0" smtClean="0"/>
              <a:t>Third level (18 </a:t>
            </a:r>
            <a:r>
              <a:rPr lang="en-US" altLang="en-US" dirty="0" err="1" smtClean="0"/>
              <a:t>pt</a:t>
            </a:r>
            <a:r>
              <a:rPr lang="en-US" altLang="en-US" dirty="0" smtClean="0"/>
              <a:t>)</a:t>
            </a:r>
          </a:p>
          <a:p>
            <a:pPr lvl="3"/>
            <a:r>
              <a:rPr lang="en-US" altLang="en-US" sz="1600" dirty="0" smtClean="0"/>
              <a:t>Fourth level (16 </a:t>
            </a:r>
            <a:r>
              <a:rPr lang="en-US" altLang="en-US" sz="1600" dirty="0" err="1" smtClean="0"/>
              <a:t>pt</a:t>
            </a:r>
            <a:r>
              <a:rPr lang="en-US" altLang="en-US" sz="1600" dirty="0" smtClean="0"/>
              <a:t>)</a:t>
            </a:r>
            <a:endParaRPr lang="en-US" altLang="en-US" dirty="0" smtClean="0"/>
          </a:p>
        </p:txBody>
      </p:sp>
      <p:sp>
        <p:nvSpPr>
          <p:cNvPr id="4" name="Text Placeholder 2"/>
          <p:cNvSpPr>
            <a:spLocks noGrp="1"/>
          </p:cNvSpPr>
          <p:nvPr>
            <p:ph type="body" sz="quarter" idx="10" hasCustomPrompt="1"/>
          </p:nvPr>
        </p:nvSpPr>
        <p:spPr>
          <a:xfrm>
            <a:off x="2365418" y="1"/>
            <a:ext cx="7461165" cy="307777"/>
          </a:xfrm>
        </p:spPr>
        <p:txBody>
          <a:bodyPr wrap="square">
            <a:spAutoFit/>
          </a:bodyPr>
          <a:lstStyle>
            <a:lvl1pPr marL="0" indent="0" algn="ctr">
              <a:buNone/>
              <a:defRPr sz="1400" b="1">
                <a:solidFill>
                  <a:srgbClr val="008000"/>
                </a:solidFill>
              </a:defRPr>
            </a:lvl1pPr>
            <a:lvl2pPr marL="406400" indent="0">
              <a:buNone/>
              <a:defRPr sz="1400" b="1">
                <a:solidFill>
                  <a:srgbClr val="008000"/>
                </a:solidFill>
              </a:defRPr>
            </a:lvl2pPr>
            <a:lvl3pPr marL="803275" indent="0">
              <a:buNone/>
              <a:defRPr sz="1400" b="1">
                <a:solidFill>
                  <a:srgbClr val="008000"/>
                </a:solidFill>
              </a:defRPr>
            </a:lvl3pPr>
            <a:lvl4pPr marL="1143000" indent="0">
              <a:buNone/>
              <a:defRPr sz="1400" b="1">
                <a:solidFill>
                  <a:srgbClr val="008000"/>
                </a:solidFill>
              </a:defRPr>
            </a:lvl4pPr>
            <a:lvl5pPr marL="1828800" indent="0">
              <a:buNone/>
              <a:defRPr sz="1400" b="1">
                <a:solidFill>
                  <a:srgbClr val="008000"/>
                </a:solidFill>
              </a:defRPr>
            </a:lvl5pPr>
          </a:lstStyle>
          <a:p>
            <a:pPr lvl="0"/>
            <a:r>
              <a:rPr lang="en-US" dirty="0" smtClean="0"/>
              <a:t>UNCLASSIFIED</a:t>
            </a:r>
            <a:endParaRPr lang="en-US" dirty="0"/>
          </a:p>
        </p:txBody>
      </p:sp>
      <p:sp>
        <p:nvSpPr>
          <p:cNvPr id="5" name="Text Placeholder 2"/>
          <p:cNvSpPr>
            <a:spLocks noGrp="1"/>
          </p:cNvSpPr>
          <p:nvPr>
            <p:ph type="body" sz="quarter" idx="11" hasCustomPrompt="1"/>
          </p:nvPr>
        </p:nvSpPr>
        <p:spPr>
          <a:xfrm>
            <a:off x="2365418" y="6550224"/>
            <a:ext cx="7461165" cy="307777"/>
          </a:xfrm>
        </p:spPr>
        <p:txBody>
          <a:bodyPr wrap="square">
            <a:spAutoFit/>
          </a:bodyPr>
          <a:lstStyle>
            <a:lvl1pPr marL="0" indent="0" algn="ctr">
              <a:buNone/>
              <a:defRPr sz="1400" b="1">
                <a:solidFill>
                  <a:srgbClr val="008000"/>
                </a:solidFill>
              </a:defRPr>
            </a:lvl1pPr>
            <a:lvl2pPr marL="406400" indent="0">
              <a:buNone/>
              <a:defRPr sz="1400" b="1">
                <a:solidFill>
                  <a:srgbClr val="008000"/>
                </a:solidFill>
              </a:defRPr>
            </a:lvl2pPr>
            <a:lvl3pPr marL="803275" indent="0">
              <a:buNone/>
              <a:defRPr sz="1400" b="1">
                <a:solidFill>
                  <a:srgbClr val="008000"/>
                </a:solidFill>
              </a:defRPr>
            </a:lvl3pPr>
            <a:lvl4pPr marL="1143000" indent="0">
              <a:buNone/>
              <a:defRPr sz="1400" b="1">
                <a:solidFill>
                  <a:srgbClr val="008000"/>
                </a:solidFill>
              </a:defRPr>
            </a:lvl4pPr>
            <a:lvl5pPr marL="1828800" indent="0">
              <a:buNone/>
              <a:defRPr sz="1400" b="1">
                <a:solidFill>
                  <a:srgbClr val="008000"/>
                </a:solidFill>
              </a:defRPr>
            </a:lvl5pPr>
          </a:lstStyle>
          <a:p>
            <a:pPr lvl="0"/>
            <a:r>
              <a:rPr lang="en-US" dirty="0" smtClean="0"/>
              <a:t>UNCLASSIFIED</a:t>
            </a:r>
            <a:endParaRPr lang="en-US" dirty="0"/>
          </a:p>
        </p:txBody>
      </p:sp>
      <p:sp>
        <p:nvSpPr>
          <p:cNvPr id="6" name="Title 5"/>
          <p:cNvSpPr>
            <a:spLocks noGrp="1" noChangeArrowheads="1"/>
          </p:cNvSpPr>
          <p:nvPr>
            <p:ph type="title"/>
          </p:nvPr>
        </p:nvSpPr>
        <p:spPr bwMode="auto">
          <a:xfrm>
            <a:off x="1582082" y="265177"/>
            <a:ext cx="10244159" cy="91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dirty="0" smtClean="0"/>
              <a:t>(U) Click to edit slide title</a:t>
            </a:r>
          </a:p>
        </p:txBody>
      </p:sp>
    </p:spTree>
    <p:extLst>
      <p:ext uri="{BB962C8B-B14F-4D97-AF65-F5344CB8AC3E}">
        <p14:creationId xmlns:p14="http://schemas.microsoft.com/office/powerpoint/2010/main" val="1384387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48734" y="1327150"/>
            <a:ext cx="5549900" cy="5021263"/>
          </a:xfrm>
        </p:spPr>
        <p:txBody>
          <a:bodyPr/>
          <a:lstStyle>
            <a:lvl1pPr>
              <a:defRPr sz="2400"/>
            </a:lvl1pPr>
            <a:lvl2pPr>
              <a:defRPr sz="2000"/>
            </a:lvl2pPr>
            <a:lvl3pPr>
              <a:defRPr sz="1800"/>
            </a:lvl3pPr>
            <a:lvl4pPr>
              <a:defRPr sz="1200"/>
            </a:lvl4pPr>
            <a:lvl5pPr>
              <a:defRPr sz="1800"/>
            </a:lvl5pPr>
            <a:lvl6pPr>
              <a:defRPr sz="1800"/>
            </a:lvl6pPr>
            <a:lvl7pPr>
              <a:defRPr sz="1800"/>
            </a:lvl7pPr>
            <a:lvl8pPr>
              <a:defRPr sz="1800"/>
            </a:lvl8pPr>
            <a:lvl9pPr>
              <a:defRPr sz="1800"/>
            </a:lvl9pPr>
          </a:lstStyle>
          <a:p>
            <a:pPr lvl="0"/>
            <a:r>
              <a:rPr lang="en-US" altLang="en-US" dirty="0" smtClean="0"/>
              <a:t>First level (24 </a:t>
            </a:r>
            <a:r>
              <a:rPr lang="en-US" altLang="en-US" dirty="0" err="1" smtClean="0"/>
              <a:t>pt</a:t>
            </a:r>
            <a:r>
              <a:rPr lang="en-US" altLang="en-US" dirty="0" smtClean="0"/>
              <a:t>)</a:t>
            </a:r>
          </a:p>
          <a:p>
            <a:pPr lvl="1"/>
            <a:r>
              <a:rPr lang="en-US" altLang="en-US" dirty="0" smtClean="0"/>
              <a:t>Second level (20 </a:t>
            </a:r>
            <a:r>
              <a:rPr lang="en-US" altLang="en-US" dirty="0" err="1" smtClean="0"/>
              <a:t>pt</a:t>
            </a:r>
            <a:r>
              <a:rPr lang="en-US" altLang="en-US" dirty="0" smtClean="0"/>
              <a:t>)</a:t>
            </a:r>
          </a:p>
          <a:p>
            <a:pPr lvl="2"/>
            <a:r>
              <a:rPr lang="en-US" altLang="en-US" dirty="0" smtClean="0"/>
              <a:t>Third level (18 </a:t>
            </a:r>
            <a:r>
              <a:rPr lang="en-US" altLang="en-US" dirty="0" err="1" smtClean="0"/>
              <a:t>pt</a:t>
            </a:r>
            <a:r>
              <a:rPr lang="en-US" altLang="en-US" dirty="0" smtClean="0"/>
              <a:t>)</a:t>
            </a:r>
          </a:p>
          <a:p>
            <a:pPr lvl="3"/>
            <a:r>
              <a:rPr lang="en-US" altLang="en-US" sz="1600" dirty="0" smtClean="0"/>
              <a:t>Fourth level (16 </a:t>
            </a:r>
            <a:r>
              <a:rPr lang="en-US" altLang="en-US" sz="1600" dirty="0" err="1" smtClean="0"/>
              <a:t>pt</a:t>
            </a:r>
            <a:r>
              <a:rPr lang="en-US" altLang="en-US" sz="1600" dirty="0" smtClean="0"/>
              <a:t>)</a:t>
            </a:r>
            <a:endParaRPr lang="en-US" altLang="en-US" dirty="0" smtClean="0"/>
          </a:p>
        </p:txBody>
      </p:sp>
      <p:sp>
        <p:nvSpPr>
          <p:cNvPr id="4" name="Content Placeholder 3"/>
          <p:cNvSpPr>
            <a:spLocks noGrp="1"/>
          </p:cNvSpPr>
          <p:nvPr>
            <p:ph sz="half" idx="2" hasCustomPrompt="1"/>
          </p:nvPr>
        </p:nvSpPr>
        <p:spPr>
          <a:xfrm>
            <a:off x="6201834" y="1327150"/>
            <a:ext cx="5552017" cy="5021263"/>
          </a:xfrm>
        </p:spPr>
        <p:txBody>
          <a:bodyPr/>
          <a:lstStyle>
            <a:lvl1pPr>
              <a:defRPr sz="2400"/>
            </a:lvl1pPr>
            <a:lvl2pPr>
              <a:defRPr sz="2000"/>
            </a:lvl2pPr>
            <a:lvl3pPr>
              <a:defRPr sz="1800"/>
            </a:lvl3pPr>
            <a:lvl4pPr>
              <a:defRPr sz="1200"/>
            </a:lvl4pPr>
            <a:lvl5pPr>
              <a:defRPr sz="1800"/>
            </a:lvl5pPr>
            <a:lvl6pPr>
              <a:defRPr sz="1800"/>
            </a:lvl6pPr>
            <a:lvl7pPr>
              <a:defRPr sz="1800"/>
            </a:lvl7pPr>
            <a:lvl8pPr>
              <a:defRPr sz="1800"/>
            </a:lvl8pPr>
            <a:lvl9pPr>
              <a:defRPr sz="1800"/>
            </a:lvl9pPr>
          </a:lstStyle>
          <a:p>
            <a:pPr lvl="0"/>
            <a:r>
              <a:rPr lang="en-US" altLang="en-US" dirty="0" smtClean="0"/>
              <a:t>First level (24 </a:t>
            </a:r>
            <a:r>
              <a:rPr lang="en-US" altLang="en-US" dirty="0" err="1" smtClean="0"/>
              <a:t>pt</a:t>
            </a:r>
            <a:r>
              <a:rPr lang="en-US" altLang="en-US" dirty="0" smtClean="0"/>
              <a:t>)</a:t>
            </a:r>
          </a:p>
          <a:p>
            <a:pPr lvl="1"/>
            <a:r>
              <a:rPr lang="en-US" altLang="en-US" dirty="0" smtClean="0"/>
              <a:t>Second level (20 </a:t>
            </a:r>
            <a:r>
              <a:rPr lang="en-US" altLang="en-US" dirty="0" err="1" smtClean="0"/>
              <a:t>pt</a:t>
            </a:r>
            <a:r>
              <a:rPr lang="en-US" altLang="en-US" dirty="0" smtClean="0"/>
              <a:t>)</a:t>
            </a:r>
          </a:p>
          <a:p>
            <a:pPr lvl="2"/>
            <a:r>
              <a:rPr lang="en-US" altLang="en-US" dirty="0" smtClean="0"/>
              <a:t>Third level (18 </a:t>
            </a:r>
            <a:r>
              <a:rPr lang="en-US" altLang="en-US" dirty="0" err="1" smtClean="0"/>
              <a:t>pt</a:t>
            </a:r>
            <a:r>
              <a:rPr lang="en-US" altLang="en-US" dirty="0" smtClean="0"/>
              <a:t>)</a:t>
            </a:r>
          </a:p>
          <a:p>
            <a:pPr lvl="3"/>
            <a:r>
              <a:rPr lang="en-US" altLang="en-US" sz="1600" dirty="0" smtClean="0"/>
              <a:t>Fourth level (16 </a:t>
            </a:r>
            <a:r>
              <a:rPr lang="en-US" altLang="en-US" sz="1600" dirty="0" err="1" smtClean="0"/>
              <a:t>pt</a:t>
            </a:r>
            <a:r>
              <a:rPr lang="en-US" altLang="en-US" sz="1600" dirty="0" smtClean="0"/>
              <a:t>)</a:t>
            </a:r>
            <a:endParaRPr lang="en-US" altLang="en-US" dirty="0" smtClean="0"/>
          </a:p>
        </p:txBody>
      </p:sp>
      <p:sp>
        <p:nvSpPr>
          <p:cNvPr id="5" name="Text Placeholder 2"/>
          <p:cNvSpPr>
            <a:spLocks noGrp="1"/>
          </p:cNvSpPr>
          <p:nvPr>
            <p:ph type="body" sz="quarter" idx="10" hasCustomPrompt="1"/>
          </p:nvPr>
        </p:nvSpPr>
        <p:spPr>
          <a:xfrm>
            <a:off x="2365418" y="1"/>
            <a:ext cx="7461165" cy="307777"/>
          </a:xfrm>
        </p:spPr>
        <p:txBody>
          <a:bodyPr wrap="square">
            <a:spAutoFit/>
          </a:bodyPr>
          <a:lstStyle>
            <a:lvl1pPr marL="0" indent="0" algn="ctr">
              <a:buNone/>
              <a:defRPr sz="1400" b="1">
                <a:solidFill>
                  <a:srgbClr val="008000"/>
                </a:solidFill>
              </a:defRPr>
            </a:lvl1pPr>
            <a:lvl2pPr marL="406400" indent="0">
              <a:buNone/>
              <a:defRPr sz="1400" b="1">
                <a:solidFill>
                  <a:srgbClr val="008000"/>
                </a:solidFill>
              </a:defRPr>
            </a:lvl2pPr>
            <a:lvl3pPr marL="803275" indent="0">
              <a:buNone/>
              <a:defRPr sz="1400" b="1">
                <a:solidFill>
                  <a:srgbClr val="008000"/>
                </a:solidFill>
              </a:defRPr>
            </a:lvl3pPr>
            <a:lvl4pPr marL="1143000" indent="0">
              <a:buNone/>
              <a:defRPr sz="1400" b="1">
                <a:solidFill>
                  <a:srgbClr val="008000"/>
                </a:solidFill>
              </a:defRPr>
            </a:lvl4pPr>
            <a:lvl5pPr marL="1828800" indent="0">
              <a:buNone/>
              <a:defRPr sz="1400" b="1">
                <a:solidFill>
                  <a:srgbClr val="008000"/>
                </a:solidFill>
              </a:defRPr>
            </a:lvl5pPr>
          </a:lstStyle>
          <a:p>
            <a:pPr lvl="0"/>
            <a:r>
              <a:rPr lang="en-US" dirty="0" smtClean="0"/>
              <a:t>UNCLASSIFIED</a:t>
            </a:r>
            <a:endParaRPr lang="en-US" dirty="0"/>
          </a:p>
        </p:txBody>
      </p:sp>
      <p:sp>
        <p:nvSpPr>
          <p:cNvPr id="6" name="Text Placeholder 2"/>
          <p:cNvSpPr>
            <a:spLocks noGrp="1"/>
          </p:cNvSpPr>
          <p:nvPr>
            <p:ph type="body" sz="quarter" idx="11" hasCustomPrompt="1"/>
          </p:nvPr>
        </p:nvSpPr>
        <p:spPr>
          <a:xfrm>
            <a:off x="2365418" y="6550224"/>
            <a:ext cx="7461165" cy="307777"/>
          </a:xfrm>
        </p:spPr>
        <p:txBody>
          <a:bodyPr wrap="square">
            <a:spAutoFit/>
          </a:bodyPr>
          <a:lstStyle>
            <a:lvl1pPr marL="0" indent="0" algn="ctr">
              <a:buNone/>
              <a:defRPr sz="1400" b="1">
                <a:solidFill>
                  <a:srgbClr val="008000"/>
                </a:solidFill>
              </a:defRPr>
            </a:lvl1pPr>
            <a:lvl2pPr marL="406400" indent="0">
              <a:buNone/>
              <a:defRPr sz="1400" b="1">
                <a:solidFill>
                  <a:srgbClr val="008000"/>
                </a:solidFill>
              </a:defRPr>
            </a:lvl2pPr>
            <a:lvl3pPr marL="803275" indent="0">
              <a:buNone/>
              <a:defRPr sz="1400" b="1">
                <a:solidFill>
                  <a:srgbClr val="008000"/>
                </a:solidFill>
              </a:defRPr>
            </a:lvl3pPr>
            <a:lvl4pPr marL="1143000" indent="0">
              <a:buNone/>
              <a:defRPr sz="1400" b="1">
                <a:solidFill>
                  <a:srgbClr val="008000"/>
                </a:solidFill>
              </a:defRPr>
            </a:lvl4pPr>
            <a:lvl5pPr marL="1828800" indent="0">
              <a:buNone/>
              <a:defRPr sz="1400" b="1">
                <a:solidFill>
                  <a:srgbClr val="008000"/>
                </a:solidFill>
              </a:defRPr>
            </a:lvl5pPr>
          </a:lstStyle>
          <a:p>
            <a:pPr lvl="0"/>
            <a:r>
              <a:rPr lang="en-US" dirty="0" smtClean="0"/>
              <a:t>UNCLASSIFIED</a:t>
            </a:r>
            <a:endParaRPr lang="en-US" dirty="0"/>
          </a:p>
        </p:txBody>
      </p:sp>
      <p:sp>
        <p:nvSpPr>
          <p:cNvPr id="8" name="Rectangle 5"/>
          <p:cNvSpPr>
            <a:spLocks noGrp="1" noChangeArrowheads="1"/>
          </p:cNvSpPr>
          <p:nvPr>
            <p:ph type="title"/>
          </p:nvPr>
        </p:nvSpPr>
        <p:spPr bwMode="auto">
          <a:xfrm>
            <a:off x="1582082" y="265177"/>
            <a:ext cx="10244159" cy="91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dirty="0" smtClean="0"/>
              <a:t>(U) Click to edit slide title</a:t>
            </a:r>
          </a:p>
        </p:txBody>
      </p:sp>
    </p:spTree>
    <p:extLst>
      <p:ext uri="{BB962C8B-B14F-4D97-AF65-F5344CB8AC3E}">
        <p14:creationId xmlns:p14="http://schemas.microsoft.com/office/powerpoint/2010/main" val="3522304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9" name="Rectangle 3"/>
          <p:cNvSpPr>
            <a:spLocks noGrp="1" noChangeArrowheads="1"/>
          </p:cNvSpPr>
          <p:nvPr>
            <p:ph type="body" idx="1"/>
          </p:nvPr>
        </p:nvSpPr>
        <p:spPr bwMode="auto">
          <a:xfrm>
            <a:off x="406401" y="1327150"/>
            <a:ext cx="10841567"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649220" name="Text Box 4"/>
          <p:cNvSpPr txBox="1">
            <a:spLocks noChangeArrowheads="1"/>
          </p:cNvSpPr>
          <p:nvPr/>
        </p:nvSpPr>
        <p:spPr bwMode="auto">
          <a:xfrm>
            <a:off x="334434" y="6491288"/>
            <a:ext cx="11504084" cy="336550"/>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defRPr/>
            </a:pPr>
            <a:r>
              <a:rPr lang="en-US" sz="1600" b="1" i="1">
                <a:solidFill>
                  <a:srgbClr val="000000"/>
                </a:solidFill>
                <a:latin typeface="Century Gothic" pitchFamily="34" charset="0"/>
                <a:cs typeface="Arial" charset="0"/>
              </a:rPr>
              <a:t>T e s t i n g  -  T a c t I c s  -  T r a I n I n g</a:t>
            </a:r>
          </a:p>
        </p:txBody>
      </p:sp>
      <p:sp>
        <p:nvSpPr>
          <p:cNvPr id="4101" name="Rectangle 5"/>
          <p:cNvSpPr>
            <a:spLocks noGrp="1" noChangeArrowheads="1"/>
          </p:cNvSpPr>
          <p:nvPr>
            <p:ph type="title"/>
          </p:nvPr>
        </p:nvSpPr>
        <p:spPr bwMode="auto">
          <a:xfrm>
            <a:off x="1727200" y="76200"/>
            <a:ext cx="904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49222" name="Line 6"/>
          <p:cNvSpPr>
            <a:spLocks noChangeShapeType="1"/>
          </p:cNvSpPr>
          <p:nvPr/>
        </p:nvSpPr>
        <p:spPr bwMode="auto">
          <a:xfrm>
            <a:off x="508000" y="6451600"/>
            <a:ext cx="11176000" cy="0"/>
          </a:xfrm>
          <a:prstGeom prst="line">
            <a:avLst/>
          </a:prstGeom>
          <a:noFill/>
          <a:ln w="57150">
            <a:solidFill>
              <a:srgbClr val="0C2D83"/>
            </a:solidFill>
            <a:round/>
            <a:headEnd/>
            <a:tailEnd/>
          </a:ln>
          <a:effectLst/>
        </p:spPr>
        <p:txBody>
          <a:bodyPr wrap="none" anchor="ctr"/>
          <a:lstStyle/>
          <a:p>
            <a:pPr algn="ctr" eaLnBrk="0" fontAlgn="base" hangingPunct="0">
              <a:spcBef>
                <a:spcPct val="0"/>
              </a:spcBef>
              <a:spcAft>
                <a:spcPct val="0"/>
              </a:spcAft>
              <a:defRPr/>
            </a:pPr>
            <a:endParaRPr lang="en-US" sz="1400">
              <a:solidFill>
                <a:srgbClr val="000000"/>
              </a:solidFill>
              <a:cs typeface="Arial" charset="0"/>
            </a:endParaRPr>
          </a:p>
        </p:txBody>
      </p:sp>
      <p:sp>
        <p:nvSpPr>
          <p:cNvPr id="649223" name="Line 7"/>
          <p:cNvSpPr>
            <a:spLocks noChangeShapeType="1"/>
          </p:cNvSpPr>
          <p:nvPr/>
        </p:nvSpPr>
        <p:spPr bwMode="auto">
          <a:xfrm>
            <a:off x="508000" y="1231900"/>
            <a:ext cx="11176000" cy="0"/>
          </a:xfrm>
          <a:prstGeom prst="line">
            <a:avLst/>
          </a:prstGeom>
          <a:noFill/>
          <a:ln w="57150">
            <a:solidFill>
              <a:srgbClr val="0C2D83"/>
            </a:solidFill>
            <a:round/>
            <a:headEnd/>
            <a:tailEnd/>
          </a:ln>
          <a:effectLst/>
        </p:spPr>
        <p:txBody>
          <a:bodyPr wrap="none" anchor="ctr"/>
          <a:lstStyle/>
          <a:p>
            <a:pPr algn="ctr" eaLnBrk="0" fontAlgn="base" hangingPunct="0">
              <a:spcBef>
                <a:spcPct val="0"/>
              </a:spcBef>
              <a:spcAft>
                <a:spcPct val="0"/>
              </a:spcAft>
              <a:defRPr/>
            </a:pPr>
            <a:endParaRPr lang="en-US" sz="1400">
              <a:solidFill>
                <a:srgbClr val="000000"/>
              </a:solidFill>
              <a:cs typeface="Arial" charset="0"/>
            </a:endParaRPr>
          </a:p>
        </p:txBody>
      </p:sp>
      <p:pic>
        <p:nvPicPr>
          <p:cNvPr id="9" name="Picture 5"/>
          <p:cNvPicPr>
            <a:picLocks noChangeAspect="1" noChangeArrowheads="1"/>
          </p:cNvPicPr>
          <p:nvPr userDrawn="1"/>
        </p:nvPicPr>
        <p:blipFill>
          <a:blip r:embed="rId20" cstate="print"/>
          <a:srcRect/>
          <a:stretch>
            <a:fillRect/>
          </a:stretch>
        </p:blipFill>
        <p:spPr bwMode="auto">
          <a:xfrm>
            <a:off x="146752" y="217311"/>
            <a:ext cx="1219200" cy="925178"/>
          </a:xfrm>
          <a:prstGeom prst="rect">
            <a:avLst/>
          </a:prstGeom>
          <a:noFill/>
          <a:ln w="9525">
            <a:noFill/>
            <a:miter lim="800000"/>
            <a:headEnd/>
            <a:tailEnd/>
          </a:ln>
        </p:spPr>
      </p:pic>
      <p:pic>
        <p:nvPicPr>
          <p:cNvPr id="10" name="Picture 6"/>
          <p:cNvPicPr>
            <a:picLocks noChangeAspect="1" noChangeArrowheads="1"/>
          </p:cNvPicPr>
          <p:nvPr userDrawn="1"/>
        </p:nvPicPr>
        <p:blipFill>
          <a:blip r:embed="rId21" cstate="print"/>
          <a:srcRect/>
          <a:stretch>
            <a:fillRect/>
          </a:stretch>
        </p:blipFill>
        <p:spPr bwMode="auto">
          <a:xfrm>
            <a:off x="10871200" y="152400"/>
            <a:ext cx="1095205" cy="1005840"/>
          </a:xfrm>
          <a:prstGeom prst="rect">
            <a:avLst/>
          </a:prstGeom>
          <a:noFill/>
          <a:ln w="9525">
            <a:noFill/>
            <a:miter lim="800000"/>
            <a:headEnd/>
            <a:tailEnd/>
          </a:ln>
        </p:spPr>
      </p:pic>
    </p:spTree>
    <p:extLst>
      <p:ext uri="{BB962C8B-B14F-4D97-AF65-F5344CB8AC3E}">
        <p14:creationId xmlns:p14="http://schemas.microsoft.com/office/powerpoint/2010/main" val="22473513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xStyles>
    <p:titleStyle>
      <a:lvl1pPr algn="r" rtl="0" eaLnBrk="0" fontAlgn="base" hangingPunct="0">
        <a:spcBef>
          <a:spcPct val="0"/>
        </a:spcBef>
        <a:spcAft>
          <a:spcPct val="0"/>
        </a:spcAft>
        <a:defRPr sz="3600" b="1">
          <a:solidFill>
            <a:srgbClr val="000099"/>
          </a:solidFill>
          <a:latin typeface="+mj-lt"/>
          <a:ea typeface="+mj-ea"/>
          <a:cs typeface="+mj-cs"/>
        </a:defRPr>
      </a:lvl1pPr>
      <a:lvl2pPr algn="r" rtl="0" eaLnBrk="0" fontAlgn="base" hangingPunct="0">
        <a:spcBef>
          <a:spcPct val="0"/>
        </a:spcBef>
        <a:spcAft>
          <a:spcPct val="0"/>
        </a:spcAft>
        <a:defRPr sz="3600" b="1">
          <a:solidFill>
            <a:srgbClr val="000099"/>
          </a:solidFill>
          <a:latin typeface="Arial" charset="0"/>
        </a:defRPr>
      </a:lvl2pPr>
      <a:lvl3pPr algn="r" rtl="0" eaLnBrk="0" fontAlgn="base" hangingPunct="0">
        <a:spcBef>
          <a:spcPct val="0"/>
        </a:spcBef>
        <a:spcAft>
          <a:spcPct val="0"/>
        </a:spcAft>
        <a:defRPr sz="3600" b="1">
          <a:solidFill>
            <a:srgbClr val="000099"/>
          </a:solidFill>
          <a:latin typeface="Arial" charset="0"/>
        </a:defRPr>
      </a:lvl3pPr>
      <a:lvl4pPr algn="r" rtl="0" eaLnBrk="0" fontAlgn="base" hangingPunct="0">
        <a:spcBef>
          <a:spcPct val="0"/>
        </a:spcBef>
        <a:spcAft>
          <a:spcPct val="0"/>
        </a:spcAft>
        <a:defRPr sz="3600" b="1">
          <a:solidFill>
            <a:srgbClr val="000099"/>
          </a:solidFill>
          <a:latin typeface="Arial" charset="0"/>
        </a:defRPr>
      </a:lvl4pPr>
      <a:lvl5pPr algn="r" rtl="0" eaLnBrk="0" fontAlgn="base" hangingPunct="0">
        <a:spcBef>
          <a:spcPct val="0"/>
        </a:spcBef>
        <a:spcAft>
          <a:spcPct val="0"/>
        </a:spcAft>
        <a:defRPr sz="3600" b="1">
          <a:solidFill>
            <a:srgbClr val="000099"/>
          </a:solidFill>
          <a:latin typeface="Arial" charset="0"/>
        </a:defRPr>
      </a:lvl5pPr>
      <a:lvl6pPr marL="457200" algn="r" rtl="0" eaLnBrk="0" fontAlgn="base" hangingPunct="0">
        <a:spcBef>
          <a:spcPct val="0"/>
        </a:spcBef>
        <a:spcAft>
          <a:spcPct val="0"/>
        </a:spcAft>
        <a:defRPr sz="3600" b="1">
          <a:solidFill>
            <a:srgbClr val="000099"/>
          </a:solidFill>
          <a:latin typeface="Arial" charset="0"/>
        </a:defRPr>
      </a:lvl6pPr>
      <a:lvl7pPr marL="914400" algn="r" rtl="0" eaLnBrk="0" fontAlgn="base" hangingPunct="0">
        <a:spcBef>
          <a:spcPct val="0"/>
        </a:spcBef>
        <a:spcAft>
          <a:spcPct val="0"/>
        </a:spcAft>
        <a:defRPr sz="3600" b="1">
          <a:solidFill>
            <a:srgbClr val="000099"/>
          </a:solidFill>
          <a:latin typeface="Arial" charset="0"/>
        </a:defRPr>
      </a:lvl7pPr>
      <a:lvl8pPr marL="1371600" algn="r" rtl="0" eaLnBrk="0" fontAlgn="base" hangingPunct="0">
        <a:spcBef>
          <a:spcPct val="0"/>
        </a:spcBef>
        <a:spcAft>
          <a:spcPct val="0"/>
        </a:spcAft>
        <a:defRPr sz="3600" b="1">
          <a:solidFill>
            <a:srgbClr val="000099"/>
          </a:solidFill>
          <a:latin typeface="Arial" charset="0"/>
        </a:defRPr>
      </a:lvl8pPr>
      <a:lvl9pPr marL="1828800" algn="r" rtl="0" eaLnBrk="0" fontAlgn="base" hangingPunct="0">
        <a:spcBef>
          <a:spcPct val="0"/>
        </a:spcBef>
        <a:spcAft>
          <a:spcPct val="0"/>
        </a:spcAft>
        <a:defRPr sz="3600" b="1">
          <a:solidFill>
            <a:srgbClr val="000099"/>
          </a:solidFill>
          <a:latin typeface="Arial" charset="0"/>
        </a:defRPr>
      </a:lvl9pPr>
    </p:titleStyle>
    <p:bodyStyle>
      <a:lvl1pPr marL="285750" indent="-285750" algn="l" rtl="0" eaLnBrk="0" fontAlgn="base" hangingPunct="0">
        <a:spcBef>
          <a:spcPct val="20000"/>
        </a:spcBef>
        <a:spcAft>
          <a:spcPct val="0"/>
        </a:spcAft>
        <a:buClr>
          <a:srgbClr val="0C2D83"/>
        </a:buClr>
        <a:buSzPct val="80000"/>
        <a:buFont typeface="Wingdings" pitchFamily="2" charset="2"/>
        <a:buChar char="n"/>
        <a:defRPr sz="2400" b="1">
          <a:solidFill>
            <a:schemeClr val="tx1"/>
          </a:solidFill>
          <a:latin typeface="+mn-lt"/>
          <a:ea typeface="+mn-ea"/>
          <a:cs typeface="+mn-cs"/>
        </a:defRPr>
      </a:lvl1pPr>
      <a:lvl2pPr marL="688975" indent="-282575" algn="l" rtl="0" eaLnBrk="0" fontAlgn="base" hangingPunct="0">
        <a:spcBef>
          <a:spcPct val="20000"/>
        </a:spcBef>
        <a:spcAft>
          <a:spcPct val="0"/>
        </a:spcAft>
        <a:buClr>
          <a:srgbClr val="0C2D83"/>
        </a:buClr>
        <a:buSzPct val="80000"/>
        <a:buFont typeface="Wingdings" pitchFamily="2" charset="2"/>
        <a:buChar char="n"/>
        <a:defRPr sz="2400" b="1">
          <a:solidFill>
            <a:schemeClr val="tx1"/>
          </a:solidFill>
          <a:latin typeface="+mn-lt"/>
        </a:defRPr>
      </a:lvl2pPr>
      <a:lvl3pPr marL="1027113" indent="-223838" algn="l" rtl="0" eaLnBrk="0" fontAlgn="base" hangingPunct="0">
        <a:spcBef>
          <a:spcPct val="20000"/>
        </a:spcBef>
        <a:spcAft>
          <a:spcPct val="0"/>
        </a:spcAft>
        <a:buClr>
          <a:srgbClr val="0C2D83"/>
        </a:buClr>
        <a:buSzPct val="80000"/>
        <a:buFont typeface="Wingdings" pitchFamily="2" charset="2"/>
        <a:buChar char="n"/>
        <a:defRPr sz="2400" b="1">
          <a:solidFill>
            <a:schemeClr val="tx1"/>
          </a:solidFill>
          <a:latin typeface="+mn-lt"/>
        </a:defRPr>
      </a:lvl3pPr>
      <a:lvl4pPr marL="1600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12366" y="328145"/>
            <a:ext cx="9042400" cy="1143000"/>
          </a:xfrm>
        </p:spPr>
        <p:txBody>
          <a:bodyPr/>
          <a:lstStyle/>
          <a:p>
            <a:pPr algn="ctr"/>
            <a:r>
              <a:rPr lang="en-US" sz="3200" dirty="0" smtClean="0"/>
              <a:t>GBU-54 and 2407 GSMS Academics for 2407</a:t>
            </a:r>
            <a:r>
              <a:rPr lang="en-US" dirty="0" smtClean="0"/>
              <a:t/>
            </a:r>
            <a:br>
              <a:rPr lang="en-US" dirty="0" smtClean="0"/>
            </a:br>
            <a:r>
              <a:rPr lang="en-US" sz="2000" dirty="0">
                <a:solidFill>
                  <a:srgbClr val="FF0000"/>
                </a:solidFill>
              </a:rPr>
              <a:t>CAO </a:t>
            </a:r>
            <a:r>
              <a:rPr lang="en-US" sz="2000" dirty="0" smtClean="0">
                <a:solidFill>
                  <a:srgbClr val="FF0000"/>
                </a:solidFill>
              </a:rPr>
              <a:t>30 </a:t>
            </a:r>
            <a:r>
              <a:rPr lang="en-US" sz="2000" dirty="0" smtClean="0">
                <a:solidFill>
                  <a:srgbClr val="FF0000"/>
                </a:solidFill>
              </a:rPr>
              <a:t>Oct 2018</a:t>
            </a:r>
            <a:r>
              <a:rPr lang="en-US" sz="2000" dirty="0">
                <a:solidFill>
                  <a:srgbClr val="FF0000"/>
                </a:solidFill>
              </a:rPr>
              <a:t/>
            </a:r>
            <a:br>
              <a:rPr lang="en-US" sz="2000" dirty="0">
                <a:solidFill>
                  <a:srgbClr val="FF0000"/>
                </a:solidFill>
              </a:rPr>
            </a:br>
            <a:endParaRPr lang="en-US" sz="2000" dirty="0">
              <a:solidFill>
                <a:srgbClr val="FF0000"/>
              </a:solidFill>
            </a:endParaRPr>
          </a:p>
        </p:txBody>
      </p:sp>
      <p:sp>
        <p:nvSpPr>
          <p:cNvPr id="3" name="Oval 2"/>
          <p:cNvSpPr/>
          <p:nvPr/>
        </p:nvSpPr>
        <p:spPr bwMode="auto">
          <a:xfrm>
            <a:off x="6121759" y="4842457"/>
            <a:ext cx="1764405" cy="90152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1400">
              <a:solidFill>
                <a:srgbClr val="000000"/>
              </a:solidFill>
            </a:endParaRPr>
          </a:p>
        </p:txBody>
      </p:sp>
      <p:pic>
        <p:nvPicPr>
          <p:cNvPr id="5" name="Picture 4"/>
          <p:cNvPicPr>
            <a:picLocks noChangeAspect="1"/>
          </p:cNvPicPr>
          <p:nvPr/>
        </p:nvPicPr>
        <p:blipFill>
          <a:blip r:embed="rId2"/>
          <a:stretch>
            <a:fillRect/>
          </a:stretch>
        </p:blipFill>
        <p:spPr>
          <a:xfrm>
            <a:off x="1856095" y="1471145"/>
            <a:ext cx="8306816" cy="3935491"/>
          </a:xfrm>
          <a:prstGeom prst="rect">
            <a:avLst/>
          </a:prstGeom>
        </p:spPr>
      </p:pic>
      <p:sp>
        <p:nvSpPr>
          <p:cNvPr id="7" name="TextBox 6"/>
          <p:cNvSpPr txBox="1"/>
          <p:nvPr/>
        </p:nvSpPr>
        <p:spPr>
          <a:xfrm>
            <a:off x="7886164" y="5743978"/>
            <a:ext cx="3775393" cy="646331"/>
          </a:xfrm>
          <a:prstGeom prst="rect">
            <a:avLst/>
          </a:prstGeom>
          <a:noFill/>
        </p:spPr>
        <p:txBody>
          <a:bodyPr wrap="none" rtlCol="0">
            <a:spAutoFit/>
          </a:bodyPr>
          <a:lstStyle/>
          <a:p>
            <a:r>
              <a:rPr lang="en-US" dirty="0" smtClean="0"/>
              <a:t>POC: 	</a:t>
            </a:r>
            <a:r>
              <a:rPr lang="en-US" dirty="0" err="1" smtClean="0"/>
              <a:t>Mr</a:t>
            </a:r>
            <a:r>
              <a:rPr lang="en-US" dirty="0" smtClean="0"/>
              <a:t> Alex “Draco” Kreston</a:t>
            </a:r>
          </a:p>
          <a:p>
            <a:r>
              <a:rPr lang="en-US" dirty="0"/>
              <a:t>	</a:t>
            </a:r>
            <a:r>
              <a:rPr lang="en-US" dirty="0" smtClean="0"/>
              <a:t>Capt Mark “RACC” Kuhn</a:t>
            </a:r>
            <a:endParaRPr lang="en-US" dirty="0"/>
          </a:p>
        </p:txBody>
      </p:sp>
    </p:spTree>
    <p:extLst>
      <p:ext uri="{BB962C8B-B14F-4D97-AF65-F5344CB8AC3E}">
        <p14:creationId xmlns:p14="http://schemas.microsoft.com/office/powerpoint/2010/main" val="25317647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BRU-71/A Pressure Readings</a:t>
            </a:r>
            <a:endParaRPr lang="en-US" dirty="0"/>
          </a:p>
        </p:txBody>
      </p:sp>
      <p:sp>
        <p:nvSpPr>
          <p:cNvPr id="3" name="Content Placeholder 2"/>
          <p:cNvSpPr>
            <a:spLocks noGrp="1"/>
          </p:cNvSpPr>
          <p:nvPr>
            <p:ph idx="1"/>
          </p:nvPr>
        </p:nvSpPr>
        <p:spPr>
          <a:xfrm>
            <a:off x="406401" y="1327150"/>
            <a:ext cx="12053823" cy="4324350"/>
          </a:xfrm>
        </p:spPr>
        <p:txBody>
          <a:bodyPr/>
          <a:lstStyle/>
          <a:p>
            <a:r>
              <a:rPr lang="en-US" dirty="0" smtClean="0"/>
              <a:t>2407 software now has rack pressure under “Detailed Status”, “SSIU”, Page 2</a:t>
            </a:r>
            <a:endParaRPr lang="en-US" dirty="0"/>
          </a:p>
        </p:txBody>
      </p:sp>
      <p:pic>
        <p:nvPicPr>
          <p:cNvPr id="5" name="Picture 4"/>
          <p:cNvPicPr>
            <a:picLocks noChangeAspect="1"/>
          </p:cNvPicPr>
          <p:nvPr/>
        </p:nvPicPr>
        <p:blipFill>
          <a:blip r:embed="rId2"/>
          <a:stretch>
            <a:fillRect/>
          </a:stretch>
        </p:blipFill>
        <p:spPr>
          <a:xfrm>
            <a:off x="2314575" y="1752600"/>
            <a:ext cx="6038850" cy="4573281"/>
          </a:xfrm>
          <a:prstGeom prst="rect">
            <a:avLst/>
          </a:prstGeom>
        </p:spPr>
      </p:pic>
    </p:spTree>
    <p:extLst>
      <p:ext uri="{BB962C8B-B14F-4D97-AF65-F5344CB8AC3E}">
        <p14:creationId xmlns:p14="http://schemas.microsoft.com/office/powerpoint/2010/main" val="1869776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1563310" y="185406"/>
            <a:ext cx="9042400" cy="1143000"/>
          </a:xfrm>
        </p:spPr>
        <p:txBody>
          <a:bodyPr/>
          <a:lstStyle/>
          <a:p>
            <a:pPr algn="ctr"/>
            <a:r>
              <a:rPr lang="en-US" altLang="en-US" dirty="0"/>
              <a:t>Moving Target Logic</a:t>
            </a:r>
          </a:p>
        </p:txBody>
      </p:sp>
      <p:sp>
        <p:nvSpPr>
          <p:cNvPr id="136195" name="Rectangle 3"/>
          <p:cNvSpPr>
            <a:spLocks noGrp="1" noChangeArrowheads="1"/>
          </p:cNvSpPr>
          <p:nvPr>
            <p:ph type="body" idx="1"/>
          </p:nvPr>
        </p:nvSpPr>
        <p:spPr>
          <a:xfrm>
            <a:off x="392001" y="1328406"/>
            <a:ext cx="10919048" cy="4894802"/>
          </a:xfrm>
        </p:spPr>
        <p:txBody>
          <a:bodyPr/>
          <a:lstStyle/>
          <a:p>
            <a:r>
              <a:rPr lang="en-US" altLang="en-US" sz="1800" dirty="0"/>
              <a:t>Weapon targeted with a speed bias &amp; </a:t>
            </a:r>
            <a:r>
              <a:rPr lang="en-US" altLang="en-US" sz="1800" dirty="0" smtClean="0"/>
              <a:t>heading from MTS</a:t>
            </a:r>
            <a:endParaRPr lang="en-US" altLang="en-US" sz="1800" dirty="0"/>
          </a:p>
          <a:p>
            <a:pPr lvl="1"/>
            <a:r>
              <a:rPr lang="en-US" altLang="en-US" sz="1800" dirty="0" smtClean="0"/>
              <a:t>Calculates velocity </a:t>
            </a:r>
            <a:r>
              <a:rPr lang="en-US" altLang="en-US" sz="1800" dirty="0"/>
              <a:t>bias </a:t>
            </a:r>
            <a:r>
              <a:rPr lang="en-US" altLang="en-US" sz="1800" dirty="0" smtClean="0"/>
              <a:t>and </a:t>
            </a:r>
            <a:r>
              <a:rPr lang="en-US" altLang="en-US" sz="1800" dirty="0"/>
              <a:t>TOF </a:t>
            </a:r>
            <a:r>
              <a:rPr lang="en-US" altLang="en-US" sz="1800" dirty="0" smtClean="0"/>
              <a:t>for Predict Ahead Point (PAP) </a:t>
            </a:r>
            <a:r>
              <a:rPr lang="en-US" altLang="en-US" sz="1800" dirty="0"/>
              <a:t>which is where the target “should be” at impact</a:t>
            </a:r>
          </a:p>
          <a:p>
            <a:pPr lvl="1"/>
            <a:r>
              <a:rPr lang="en-US" altLang="en-US" sz="1800" dirty="0" smtClean="0"/>
              <a:t>Calculates “Phantom </a:t>
            </a:r>
            <a:r>
              <a:rPr lang="en-US" altLang="en-US" sz="1800" dirty="0" err="1" smtClean="0"/>
              <a:t>Aimpoint</a:t>
            </a:r>
            <a:r>
              <a:rPr lang="en-US" altLang="en-US" sz="1800" dirty="0" smtClean="0"/>
              <a:t>” 4.5 </a:t>
            </a:r>
            <a:r>
              <a:rPr lang="en-US" altLang="en-US" sz="1800" dirty="0"/>
              <a:t>km up </a:t>
            </a:r>
            <a:r>
              <a:rPr lang="en-US" altLang="en-US" sz="1800" dirty="0" smtClean="0"/>
              <a:t>from PAP to ensure </a:t>
            </a:r>
            <a:r>
              <a:rPr lang="en-US" altLang="en-US" sz="1800" dirty="0"/>
              <a:t>target will be within FOV at acquisition (4.5km or about 15 sec TTI)  (</a:t>
            </a:r>
            <a:r>
              <a:rPr lang="en-US" altLang="en-US" sz="1800" dirty="0">
                <a:solidFill>
                  <a:srgbClr val="C00000"/>
                </a:solidFill>
              </a:rPr>
              <a:t>Similar to THB for HF</a:t>
            </a:r>
            <a:r>
              <a:rPr lang="en-US" altLang="en-US" sz="1800" dirty="0"/>
              <a:t>)</a:t>
            </a:r>
          </a:p>
          <a:p>
            <a:r>
              <a:rPr lang="en-US" altLang="en-US" sz="1800" dirty="0"/>
              <a:t>Weapon guides using only GPS/INS to Phantom </a:t>
            </a:r>
            <a:r>
              <a:rPr lang="en-US" altLang="en-US" sz="1800" dirty="0" err="1"/>
              <a:t>Aimpoint</a:t>
            </a:r>
            <a:r>
              <a:rPr lang="en-US" altLang="en-US" sz="1800" dirty="0"/>
              <a:t> (laser seeker active but will not maneuver to it)</a:t>
            </a:r>
          </a:p>
          <a:p>
            <a:r>
              <a:rPr lang="en-US" altLang="en-US" sz="1800" dirty="0"/>
              <a:t>Laser spot acquired at 4.5km and proportional navigation (pro-</a:t>
            </a:r>
            <a:r>
              <a:rPr lang="en-US" altLang="en-US" sz="1800" dirty="0" err="1"/>
              <a:t>nav</a:t>
            </a:r>
            <a:r>
              <a:rPr lang="en-US" altLang="en-US" sz="1800" dirty="0"/>
              <a:t>) guidance begins at </a:t>
            </a:r>
            <a:r>
              <a:rPr lang="en-US" altLang="en-US" sz="1800" dirty="0" smtClean="0"/>
              <a:t>4km (13Kft)</a:t>
            </a:r>
            <a:endParaRPr lang="en-US" altLang="en-US" sz="1800" dirty="0"/>
          </a:p>
          <a:p>
            <a:pPr lvl="1"/>
            <a:r>
              <a:rPr lang="en-US" altLang="en-US" sz="1800" dirty="0"/>
              <a:t>Weapon is guiding to updated </a:t>
            </a:r>
            <a:r>
              <a:rPr lang="en-US" altLang="en-US" sz="1800" dirty="0" smtClean="0"/>
              <a:t>GPS coordinates </a:t>
            </a:r>
            <a:r>
              <a:rPr lang="en-US" altLang="en-US" sz="1800" dirty="0" smtClean="0"/>
              <a:t>taken from angle measurements and target velocity vector to continually update original target coordinates</a:t>
            </a:r>
            <a:endParaRPr lang="en-US" altLang="en-US" sz="1800" dirty="0"/>
          </a:p>
          <a:p>
            <a:r>
              <a:rPr lang="en-US" altLang="en-US" sz="1800" dirty="0" smtClean="0"/>
              <a:t>Predict </a:t>
            </a:r>
            <a:r>
              <a:rPr lang="en-US" altLang="en-US" sz="1800" dirty="0"/>
              <a:t>Ahead Point</a:t>
            </a:r>
          </a:p>
          <a:p>
            <a:pPr lvl="1"/>
            <a:r>
              <a:rPr lang="en-US" altLang="en-US" sz="1800" dirty="0"/>
              <a:t>Offsets weapon FOV to </a:t>
            </a:r>
            <a:r>
              <a:rPr lang="en-US" altLang="en-US" sz="1800" dirty="0" smtClean="0"/>
              <a:t>Laser </a:t>
            </a:r>
            <a:r>
              <a:rPr lang="en-US" altLang="en-US" sz="1800" dirty="0"/>
              <a:t>spot angles measured/compared to current Predict Ahead Point coordinates</a:t>
            </a:r>
          </a:p>
          <a:p>
            <a:pPr lvl="1"/>
            <a:r>
              <a:rPr lang="en-US" altLang="en-US" sz="1800" dirty="0"/>
              <a:t>Any difference in angle is treated as change in heading / velocity and Predict Ahead Point is re-calculated based on perceived velocity change and remaining </a:t>
            </a:r>
            <a:r>
              <a:rPr lang="en-US" altLang="en-US" sz="1800" dirty="0" smtClean="0"/>
              <a:t>TOF</a:t>
            </a:r>
          </a:p>
        </p:txBody>
      </p:sp>
      <p:sp>
        <p:nvSpPr>
          <p:cNvPr id="136199" name="Text Box 7"/>
          <p:cNvSpPr txBox="1">
            <a:spLocks noChangeArrowheads="1"/>
          </p:cNvSpPr>
          <p:nvPr/>
        </p:nvSpPr>
        <p:spPr bwMode="auto">
          <a:xfrm>
            <a:off x="4929188" y="-55563"/>
            <a:ext cx="20891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solidFill>
                  <a:srgbClr val="008000"/>
                </a:solidFill>
              </a:rPr>
              <a:t>Boeing Proprietary</a:t>
            </a:r>
          </a:p>
        </p:txBody>
      </p:sp>
      <p:sp>
        <p:nvSpPr>
          <p:cNvPr id="136200" name="Text Box 8"/>
          <p:cNvSpPr txBox="1">
            <a:spLocks noChangeArrowheads="1"/>
          </p:cNvSpPr>
          <p:nvPr/>
        </p:nvSpPr>
        <p:spPr bwMode="auto">
          <a:xfrm>
            <a:off x="4806950" y="6491288"/>
            <a:ext cx="2089150" cy="366712"/>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solidFill>
                  <a:srgbClr val="008000"/>
                </a:solidFill>
              </a:rPr>
              <a:t>Boeing Proprietary</a:t>
            </a:r>
          </a:p>
        </p:txBody>
      </p:sp>
    </p:spTree>
    <p:extLst>
      <p:ext uri="{BB962C8B-B14F-4D97-AF65-F5344CB8AC3E}">
        <p14:creationId xmlns:p14="http://schemas.microsoft.com/office/powerpoint/2010/main" val="6328057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Target Logic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Lower PRF provide best update rates for calculations (recommend 1111)</a:t>
            </a:r>
          </a:p>
          <a:p>
            <a:r>
              <a:rPr lang="en-US" dirty="0" smtClean="0"/>
              <a:t>If laser energy is </a:t>
            </a:r>
            <a:r>
              <a:rPr lang="en-US" u="sng" dirty="0" smtClean="0">
                <a:solidFill>
                  <a:srgbClr val="FF0000"/>
                </a:solidFill>
              </a:rPr>
              <a:t>never acquired </a:t>
            </a:r>
            <a:r>
              <a:rPr lang="en-US" dirty="0" smtClean="0"/>
              <a:t>the weapon will hit its Predict Ahead Point calculated at release (</a:t>
            </a:r>
            <a:r>
              <a:rPr lang="en-US" dirty="0" smtClean="0">
                <a:solidFill>
                  <a:srgbClr val="FFC000"/>
                </a:solidFill>
              </a:rPr>
              <a:t>you don’t know where this is</a:t>
            </a:r>
            <a:r>
              <a:rPr lang="en-US" dirty="0" smtClean="0"/>
              <a:t>)</a:t>
            </a:r>
          </a:p>
          <a:p>
            <a:r>
              <a:rPr lang="en-US" dirty="0" smtClean="0"/>
              <a:t>If laser energy is </a:t>
            </a:r>
            <a:r>
              <a:rPr lang="en-US" u="sng" dirty="0" smtClean="0">
                <a:solidFill>
                  <a:srgbClr val="FF0000"/>
                </a:solidFill>
              </a:rPr>
              <a:t>lost </a:t>
            </a:r>
            <a:r>
              <a:rPr lang="en-US" dirty="0" smtClean="0"/>
              <a:t>once acquired, the weapon will continue to its updated Predict Ahead Point based on the last velocity vector and coordinate from the laser.</a:t>
            </a:r>
          </a:p>
          <a:p>
            <a:pPr lvl="1"/>
            <a:r>
              <a:rPr lang="en-US" dirty="0" smtClean="0"/>
              <a:t>So, if the veh continued on after laser loss without changing speed or course, the weapon would hit the target (theoretically</a:t>
            </a:r>
            <a:r>
              <a:rPr lang="en-US" dirty="0" smtClean="0"/>
              <a:t>)</a:t>
            </a:r>
          </a:p>
          <a:p>
            <a:r>
              <a:rPr lang="en-US" smtClean="0"/>
              <a:t>Seeker Stats:</a:t>
            </a:r>
            <a:endParaRPr lang="en-US" dirty="0" smtClean="0"/>
          </a:p>
          <a:p>
            <a:pPr lvl="1"/>
            <a:r>
              <a:rPr lang="en-US" dirty="0" smtClean="0"/>
              <a:t>+/- </a:t>
            </a:r>
            <a:r>
              <a:rPr lang="en-US" dirty="0"/>
              <a:t>25˚ Field of Regard</a:t>
            </a:r>
          </a:p>
          <a:p>
            <a:pPr lvl="1"/>
            <a:r>
              <a:rPr lang="en-US" dirty="0"/>
              <a:t>+/- 15˚ Circular Field of View</a:t>
            </a:r>
          </a:p>
          <a:p>
            <a:endParaRPr lang="en-US" dirty="0"/>
          </a:p>
        </p:txBody>
      </p:sp>
    </p:spTree>
    <p:extLst>
      <p:ext uri="{BB962C8B-B14F-4D97-AF65-F5344CB8AC3E}">
        <p14:creationId xmlns:p14="http://schemas.microsoft.com/office/powerpoint/2010/main" val="3912923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Fear The Reaper.JPG"/>
          <p:cNvPicPr>
            <a:picLocks noChangeAspect="1"/>
          </p:cNvPicPr>
          <p:nvPr/>
        </p:nvPicPr>
        <p:blipFill>
          <a:blip r:embed="rId3" cstate="print"/>
          <a:stretch>
            <a:fillRect/>
          </a:stretch>
        </p:blipFill>
        <p:spPr>
          <a:xfrm>
            <a:off x="1524000" y="967582"/>
            <a:ext cx="1143000" cy="761816"/>
          </a:xfrm>
          <a:prstGeom prst="rect">
            <a:avLst/>
          </a:prstGeom>
        </p:spPr>
      </p:pic>
      <p:pic>
        <p:nvPicPr>
          <p:cNvPr id="42" name="Picture 41" descr="Fear The Reaper.JPG"/>
          <p:cNvPicPr>
            <a:picLocks noChangeAspect="1"/>
          </p:cNvPicPr>
          <p:nvPr/>
        </p:nvPicPr>
        <p:blipFill>
          <a:blip r:embed="rId3" cstate="print"/>
          <a:stretch>
            <a:fillRect/>
          </a:stretch>
        </p:blipFill>
        <p:spPr>
          <a:xfrm>
            <a:off x="9177917" y="929428"/>
            <a:ext cx="1143000" cy="761816"/>
          </a:xfrm>
          <a:prstGeom prst="rect">
            <a:avLst/>
          </a:prstGeom>
        </p:spPr>
      </p:pic>
      <p:pic>
        <p:nvPicPr>
          <p:cNvPr id="41" name="Picture 40" descr="Fear The Reaper.JPG"/>
          <p:cNvPicPr>
            <a:picLocks noChangeAspect="1"/>
          </p:cNvPicPr>
          <p:nvPr/>
        </p:nvPicPr>
        <p:blipFill>
          <a:blip r:embed="rId3" cstate="print"/>
          <a:stretch>
            <a:fillRect/>
          </a:stretch>
        </p:blipFill>
        <p:spPr>
          <a:xfrm>
            <a:off x="5632450" y="1057617"/>
            <a:ext cx="1143000" cy="761816"/>
          </a:xfrm>
          <a:prstGeom prst="rect">
            <a:avLst/>
          </a:prstGeom>
        </p:spPr>
      </p:pic>
      <p:sp>
        <p:nvSpPr>
          <p:cNvPr id="31746" name="Rectangle 2"/>
          <p:cNvSpPr>
            <a:spLocks noGrp="1" noChangeArrowheads="1"/>
          </p:cNvSpPr>
          <p:nvPr>
            <p:ph type="title"/>
          </p:nvPr>
        </p:nvSpPr>
        <p:spPr>
          <a:xfrm>
            <a:off x="2895600" y="76200"/>
            <a:ext cx="7315200" cy="1143000"/>
          </a:xfrm>
        </p:spPr>
        <p:txBody>
          <a:bodyPr/>
          <a:lstStyle/>
          <a:p>
            <a:r>
              <a:rPr lang="en-US" altLang="en-US"/>
              <a:t>Laser vs Fast Moving TGT</a:t>
            </a:r>
          </a:p>
        </p:txBody>
      </p:sp>
      <p:pic>
        <p:nvPicPr>
          <p:cNvPr id="31748" name="Picture 4" descr="Toyota%20Hilux"/>
          <p:cNvPicPr>
            <a:picLocks noChangeAspect="1" noChangeArrowheads="1"/>
          </p:cNvPicPr>
          <p:nvPr>
            <p:ph type="body" idx="1"/>
          </p:nvPr>
        </p:nvPicPr>
        <p:blipFill>
          <a:blip r:embed="rId4" cstate="print">
            <a:extLst>
              <a:ext uri="{28A0092B-C50C-407E-A947-70E740481C1C}">
                <a14:useLocalDpi xmlns:a14="http://schemas.microsoft.com/office/drawing/2010/main" val="0"/>
              </a:ext>
            </a:extLst>
          </a:blip>
          <a:srcRect/>
          <a:stretch>
            <a:fillRect/>
          </a:stretch>
        </p:blipFill>
        <p:spPr>
          <a:xfrm>
            <a:off x="8712200" y="5397500"/>
            <a:ext cx="628650" cy="241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749" name="Picture 5" descr="Toyota%20Hilux"/>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6800" y="5410200"/>
            <a:ext cx="62865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 descr="Toyota%20Hilux"/>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5150" y="5410200"/>
            <a:ext cx="62865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Line 10"/>
          <p:cNvSpPr>
            <a:spLocks noChangeShapeType="1"/>
          </p:cNvSpPr>
          <p:nvPr/>
        </p:nvSpPr>
        <p:spPr bwMode="auto">
          <a:xfrm flipH="1">
            <a:off x="9296400" y="1350963"/>
            <a:ext cx="797790" cy="4059237"/>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55" name="Line 11"/>
          <p:cNvSpPr>
            <a:spLocks noChangeShapeType="1"/>
          </p:cNvSpPr>
          <p:nvPr/>
        </p:nvSpPr>
        <p:spPr bwMode="auto">
          <a:xfrm>
            <a:off x="6593752" y="1465818"/>
            <a:ext cx="645248" cy="394438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56" name="Line 12"/>
          <p:cNvSpPr>
            <a:spLocks noChangeShapeType="1"/>
          </p:cNvSpPr>
          <p:nvPr/>
        </p:nvSpPr>
        <p:spPr bwMode="auto">
          <a:xfrm>
            <a:off x="2474333" y="1381125"/>
            <a:ext cx="2707267" cy="402907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1757" name="Picture 13" descr="LJDAM 0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630415">
            <a:off x="2667000" y="1793876"/>
            <a:ext cx="571500" cy="98425"/>
          </a:xfrm>
          <a:prstGeom prst="rect">
            <a:avLst/>
          </a:prstGeom>
          <a:noFill/>
          <a:extLst>
            <a:ext uri="{909E8E84-426E-40DD-AFC4-6F175D3DCCD1}">
              <a14:hiddenFill xmlns:a14="http://schemas.microsoft.com/office/drawing/2010/main">
                <a:solidFill>
                  <a:srgbClr val="FFFFFF"/>
                </a:solidFill>
              </a14:hiddenFill>
            </a:ext>
          </a:extLst>
        </p:spPr>
      </p:pic>
      <p:sp>
        <p:nvSpPr>
          <p:cNvPr id="31759" name="Text Box 15"/>
          <p:cNvSpPr txBox="1">
            <a:spLocks noChangeArrowheads="1"/>
          </p:cNvSpPr>
          <p:nvPr/>
        </p:nvSpPr>
        <p:spPr bwMode="auto">
          <a:xfrm>
            <a:off x="8939213" y="4598989"/>
            <a:ext cx="1371600" cy="507831"/>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900"/>
              <a:t>Weapon maneuvers to updated calculation of impact point</a:t>
            </a:r>
          </a:p>
        </p:txBody>
      </p:sp>
      <p:sp>
        <p:nvSpPr>
          <p:cNvPr id="31760" name="Text Box 16"/>
          <p:cNvSpPr txBox="1">
            <a:spLocks noChangeArrowheads="1"/>
          </p:cNvSpPr>
          <p:nvPr/>
        </p:nvSpPr>
        <p:spPr bwMode="auto">
          <a:xfrm>
            <a:off x="1706563" y="1838326"/>
            <a:ext cx="1371600" cy="1061829"/>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900" dirty="0"/>
              <a:t>Weapon targeted via </a:t>
            </a:r>
            <a:r>
              <a:rPr lang="en-US" altLang="en-US" sz="900" dirty="0" err="1"/>
              <a:t>Tgting</a:t>
            </a:r>
            <a:r>
              <a:rPr lang="en-US" altLang="en-US" sz="900" dirty="0"/>
              <a:t> </a:t>
            </a:r>
            <a:r>
              <a:rPr lang="en-US" altLang="en-US" sz="900" dirty="0" smtClean="0"/>
              <a:t>Pod, including velocity and vector bias</a:t>
            </a:r>
            <a:endParaRPr lang="en-US" altLang="en-US" sz="900" dirty="0"/>
          </a:p>
          <a:p>
            <a:pPr algn="l">
              <a:spcBef>
                <a:spcPct val="50000"/>
              </a:spcBef>
            </a:pPr>
            <a:r>
              <a:rPr lang="en-US" altLang="en-US" sz="900" dirty="0" smtClean="0"/>
              <a:t>“</a:t>
            </a:r>
            <a:r>
              <a:rPr lang="en-US" altLang="en-US" sz="900" dirty="0"/>
              <a:t>Phantom Aim Point” calculated by LJDAM</a:t>
            </a:r>
          </a:p>
          <a:p>
            <a:pPr algn="l">
              <a:spcBef>
                <a:spcPct val="50000"/>
              </a:spcBef>
            </a:pPr>
            <a:r>
              <a:rPr lang="en-US" altLang="en-US" sz="900" dirty="0"/>
              <a:t>Weapon released</a:t>
            </a:r>
          </a:p>
        </p:txBody>
      </p:sp>
      <p:sp>
        <p:nvSpPr>
          <p:cNvPr id="31766" name="AutoShape 22"/>
          <p:cNvSpPr>
            <a:spLocks noChangeArrowheads="1"/>
          </p:cNvSpPr>
          <p:nvPr/>
        </p:nvSpPr>
        <p:spPr bwMode="auto">
          <a:xfrm>
            <a:off x="7696200" y="5486400"/>
            <a:ext cx="228600" cy="152400"/>
          </a:xfrm>
          <a:prstGeom prst="triangle">
            <a:avLst>
              <a:gd name="adj" fmla="val 50000"/>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68" name="Freeform 24"/>
          <p:cNvSpPr>
            <a:spLocks/>
          </p:cNvSpPr>
          <p:nvPr/>
        </p:nvSpPr>
        <p:spPr bwMode="auto">
          <a:xfrm>
            <a:off x="2438400" y="1752600"/>
            <a:ext cx="5334000" cy="3581400"/>
          </a:xfrm>
          <a:custGeom>
            <a:avLst/>
            <a:gdLst>
              <a:gd name="T0" fmla="*/ 0 w 3360"/>
              <a:gd name="T1" fmla="*/ 0 h 2256"/>
              <a:gd name="T2" fmla="*/ 1200 w 3360"/>
              <a:gd name="T3" fmla="*/ 288 h 2256"/>
              <a:gd name="T4" fmla="*/ 2544 w 3360"/>
              <a:gd name="T5" fmla="*/ 1008 h 2256"/>
              <a:gd name="T6" fmla="*/ 3120 w 3360"/>
              <a:gd name="T7" fmla="*/ 1584 h 2256"/>
              <a:gd name="T8" fmla="*/ 3360 w 3360"/>
              <a:gd name="T9" fmla="*/ 2256 h 2256"/>
            </a:gdLst>
            <a:ahLst/>
            <a:cxnLst>
              <a:cxn ang="0">
                <a:pos x="T0" y="T1"/>
              </a:cxn>
              <a:cxn ang="0">
                <a:pos x="T2" y="T3"/>
              </a:cxn>
              <a:cxn ang="0">
                <a:pos x="T4" y="T5"/>
              </a:cxn>
              <a:cxn ang="0">
                <a:pos x="T6" y="T7"/>
              </a:cxn>
              <a:cxn ang="0">
                <a:pos x="T8" y="T9"/>
              </a:cxn>
            </a:cxnLst>
            <a:rect l="0" t="0" r="r" b="b"/>
            <a:pathLst>
              <a:path w="3360" h="2256">
                <a:moveTo>
                  <a:pt x="0" y="0"/>
                </a:moveTo>
                <a:cubicBezTo>
                  <a:pt x="388" y="60"/>
                  <a:pt x="776" y="120"/>
                  <a:pt x="1200" y="288"/>
                </a:cubicBezTo>
                <a:cubicBezTo>
                  <a:pt x="1624" y="456"/>
                  <a:pt x="2224" y="792"/>
                  <a:pt x="2544" y="1008"/>
                </a:cubicBezTo>
                <a:cubicBezTo>
                  <a:pt x="2864" y="1224"/>
                  <a:pt x="2984" y="1376"/>
                  <a:pt x="3120" y="1584"/>
                </a:cubicBezTo>
                <a:cubicBezTo>
                  <a:pt x="3256" y="1792"/>
                  <a:pt x="3320" y="2144"/>
                  <a:pt x="3360" y="2256"/>
                </a:cubicBezTo>
              </a:path>
            </a:pathLst>
          </a:custGeom>
          <a:noFill/>
          <a:ln w="9525" cap="flat">
            <a:solidFill>
              <a:srgbClr val="0066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71" name="Freeform 27"/>
          <p:cNvSpPr>
            <a:spLocks/>
          </p:cNvSpPr>
          <p:nvPr/>
        </p:nvSpPr>
        <p:spPr bwMode="auto">
          <a:xfrm>
            <a:off x="2438400" y="1752601"/>
            <a:ext cx="6567488" cy="3603625"/>
          </a:xfrm>
          <a:custGeom>
            <a:avLst/>
            <a:gdLst>
              <a:gd name="T0" fmla="*/ 0 w 4320"/>
              <a:gd name="T1" fmla="*/ 0 h 2304"/>
              <a:gd name="T2" fmla="*/ 576 w 4320"/>
              <a:gd name="T3" fmla="*/ 96 h 2304"/>
              <a:gd name="T4" fmla="*/ 1200 w 4320"/>
              <a:gd name="T5" fmla="*/ 288 h 2304"/>
              <a:gd name="T6" fmla="*/ 2208 w 4320"/>
              <a:gd name="T7" fmla="*/ 768 h 2304"/>
              <a:gd name="T8" fmla="*/ 3840 w 4320"/>
              <a:gd name="T9" fmla="*/ 1632 h 2304"/>
              <a:gd name="T10" fmla="*/ 4320 w 4320"/>
              <a:gd name="T11" fmla="*/ 2304 h 2304"/>
            </a:gdLst>
            <a:ahLst/>
            <a:cxnLst>
              <a:cxn ang="0">
                <a:pos x="T0" y="T1"/>
              </a:cxn>
              <a:cxn ang="0">
                <a:pos x="T2" y="T3"/>
              </a:cxn>
              <a:cxn ang="0">
                <a:pos x="T4" y="T5"/>
              </a:cxn>
              <a:cxn ang="0">
                <a:pos x="T6" y="T7"/>
              </a:cxn>
              <a:cxn ang="0">
                <a:pos x="T8" y="T9"/>
              </a:cxn>
              <a:cxn ang="0">
                <a:pos x="T10" y="T11"/>
              </a:cxn>
            </a:cxnLst>
            <a:rect l="0" t="0" r="r" b="b"/>
            <a:pathLst>
              <a:path w="4320" h="2304">
                <a:moveTo>
                  <a:pt x="0" y="0"/>
                </a:moveTo>
                <a:cubicBezTo>
                  <a:pt x="188" y="24"/>
                  <a:pt x="376" y="48"/>
                  <a:pt x="576" y="96"/>
                </a:cubicBezTo>
                <a:cubicBezTo>
                  <a:pt x="776" y="144"/>
                  <a:pt x="928" y="176"/>
                  <a:pt x="1200" y="288"/>
                </a:cubicBezTo>
                <a:cubicBezTo>
                  <a:pt x="1472" y="400"/>
                  <a:pt x="1768" y="544"/>
                  <a:pt x="2208" y="768"/>
                </a:cubicBezTo>
                <a:cubicBezTo>
                  <a:pt x="2648" y="992"/>
                  <a:pt x="3488" y="1376"/>
                  <a:pt x="3840" y="1632"/>
                </a:cubicBezTo>
                <a:cubicBezTo>
                  <a:pt x="4192" y="1888"/>
                  <a:pt x="4256" y="2096"/>
                  <a:pt x="4320" y="2304"/>
                </a:cubicBezTo>
              </a:path>
            </a:pathLst>
          </a:custGeom>
          <a:noFill/>
          <a:ln w="952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1762" name="Picture 18" descr="LJDAM 0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630415">
            <a:off x="2667000" y="1793876"/>
            <a:ext cx="571500" cy="98425"/>
          </a:xfrm>
          <a:prstGeom prst="rect">
            <a:avLst/>
          </a:prstGeom>
          <a:noFill/>
          <a:extLst>
            <a:ext uri="{909E8E84-426E-40DD-AFC4-6F175D3DCCD1}">
              <a14:hiddenFill xmlns:a14="http://schemas.microsoft.com/office/drawing/2010/main">
                <a:solidFill>
                  <a:srgbClr val="FFFFFF"/>
                </a:solidFill>
              </a14:hiddenFill>
            </a:ext>
          </a:extLst>
        </p:spPr>
      </p:pic>
      <p:pic>
        <p:nvPicPr>
          <p:cNvPr id="31763" name="Picture 19" descr="LJDAM 0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368378">
            <a:off x="6674474" y="3190649"/>
            <a:ext cx="106284" cy="588142"/>
          </a:xfrm>
          <a:prstGeom prst="rect">
            <a:avLst/>
          </a:prstGeom>
          <a:noFill/>
          <a:extLst>
            <a:ext uri="{909E8E84-426E-40DD-AFC4-6F175D3DCCD1}">
              <a14:hiddenFill xmlns:a14="http://schemas.microsoft.com/office/drawing/2010/main">
                <a:solidFill>
                  <a:srgbClr val="FFFFFF"/>
                </a:solidFill>
              </a14:hiddenFill>
            </a:ext>
          </a:extLst>
        </p:spPr>
      </p:pic>
      <p:pic>
        <p:nvPicPr>
          <p:cNvPr id="31769" name="Picture 25" descr="LJDAM 0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349670">
            <a:off x="8471128" y="5045553"/>
            <a:ext cx="571500" cy="98425"/>
          </a:xfrm>
          <a:prstGeom prst="rect">
            <a:avLst/>
          </a:prstGeom>
          <a:noFill/>
          <a:extLst>
            <a:ext uri="{909E8E84-426E-40DD-AFC4-6F175D3DCCD1}">
              <a14:hiddenFill xmlns:a14="http://schemas.microsoft.com/office/drawing/2010/main">
                <a:solidFill>
                  <a:srgbClr val="FFFFFF"/>
                </a:solidFill>
              </a14:hiddenFill>
            </a:ext>
          </a:extLst>
        </p:spPr>
      </p:pic>
      <p:sp>
        <p:nvSpPr>
          <p:cNvPr id="31773" name="Oval 29"/>
          <p:cNvSpPr>
            <a:spLocks noChangeArrowheads="1"/>
          </p:cNvSpPr>
          <p:nvPr/>
        </p:nvSpPr>
        <p:spPr bwMode="auto">
          <a:xfrm>
            <a:off x="4090988" y="5257800"/>
            <a:ext cx="3124200" cy="533400"/>
          </a:xfrm>
          <a:prstGeom prst="ellipse">
            <a:avLst/>
          </a:prstGeom>
          <a:noFill/>
          <a:ln w="6350">
            <a:solidFill>
              <a:srgbClr val="80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72" name="Text Box 28"/>
          <p:cNvSpPr txBox="1">
            <a:spLocks noChangeArrowheads="1"/>
          </p:cNvSpPr>
          <p:nvPr/>
        </p:nvSpPr>
        <p:spPr bwMode="auto">
          <a:xfrm>
            <a:off x="4495800" y="5638801"/>
            <a:ext cx="1371600" cy="507831"/>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900"/>
              <a:t>Position of Target at release (when weapon is targeted)</a:t>
            </a:r>
          </a:p>
        </p:txBody>
      </p:sp>
      <p:sp>
        <p:nvSpPr>
          <p:cNvPr id="31774" name="Text Box 30"/>
          <p:cNvSpPr txBox="1">
            <a:spLocks noChangeArrowheads="1"/>
          </p:cNvSpPr>
          <p:nvPr/>
        </p:nvSpPr>
        <p:spPr bwMode="auto">
          <a:xfrm>
            <a:off x="8789988" y="6127750"/>
            <a:ext cx="1706562" cy="228600"/>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900"/>
              <a:t>Seeker FOV</a:t>
            </a:r>
          </a:p>
        </p:txBody>
      </p:sp>
      <p:sp>
        <p:nvSpPr>
          <p:cNvPr id="31775" name="Oval 31"/>
          <p:cNvSpPr>
            <a:spLocks noChangeArrowheads="1"/>
          </p:cNvSpPr>
          <p:nvPr/>
        </p:nvSpPr>
        <p:spPr bwMode="auto">
          <a:xfrm>
            <a:off x="6632575" y="5268913"/>
            <a:ext cx="2286000" cy="533400"/>
          </a:xfrm>
          <a:prstGeom prst="ellipse">
            <a:avLst/>
          </a:prstGeom>
          <a:noFill/>
          <a:ln w="6350">
            <a:solidFill>
              <a:srgbClr val="80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76" name="Oval 32"/>
          <p:cNvSpPr>
            <a:spLocks noChangeArrowheads="1"/>
          </p:cNvSpPr>
          <p:nvPr/>
        </p:nvSpPr>
        <p:spPr bwMode="auto">
          <a:xfrm>
            <a:off x="8518526" y="5334000"/>
            <a:ext cx="1052513" cy="381000"/>
          </a:xfrm>
          <a:prstGeom prst="ellipse">
            <a:avLst/>
          </a:prstGeom>
          <a:noFill/>
          <a:ln w="6350">
            <a:solidFill>
              <a:srgbClr val="8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67" name="Text Box 23"/>
          <p:cNvSpPr txBox="1">
            <a:spLocks noChangeArrowheads="1"/>
          </p:cNvSpPr>
          <p:nvPr/>
        </p:nvSpPr>
        <p:spPr bwMode="auto">
          <a:xfrm>
            <a:off x="4789487" y="3502026"/>
            <a:ext cx="1470353" cy="369332"/>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900" dirty="0"/>
              <a:t>“Phantom Aim Point” (Based on </a:t>
            </a:r>
            <a:r>
              <a:rPr lang="en-US" altLang="en-US" sz="900" dirty="0" smtClean="0"/>
              <a:t>Impact Angle)</a:t>
            </a:r>
            <a:endParaRPr lang="en-US" altLang="en-US" sz="900" dirty="0"/>
          </a:p>
        </p:txBody>
      </p:sp>
      <p:sp>
        <p:nvSpPr>
          <p:cNvPr id="31777" name="Line 33"/>
          <p:cNvSpPr>
            <a:spLocks noChangeShapeType="1"/>
          </p:cNvSpPr>
          <p:nvPr/>
        </p:nvSpPr>
        <p:spPr bwMode="auto">
          <a:xfrm flipV="1">
            <a:off x="3505200" y="5562600"/>
            <a:ext cx="609600" cy="381000"/>
          </a:xfrm>
          <a:prstGeom prst="line">
            <a:avLst/>
          </a:prstGeom>
          <a:noFill/>
          <a:ln w="9525">
            <a:solidFill>
              <a:srgbClr val="9900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78" name="Line 34"/>
          <p:cNvSpPr>
            <a:spLocks noChangeShapeType="1"/>
          </p:cNvSpPr>
          <p:nvPr/>
        </p:nvSpPr>
        <p:spPr bwMode="auto">
          <a:xfrm flipH="1" flipV="1">
            <a:off x="9296400" y="5715000"/>
            <a:ext cx="330200" cy="382588"/>
          </a:xfrm>
          <a:prstGeom prst="line">
            <a:avLst/>
          </a:prstGeom>
          <a:noFill/>
          <a:ln w="9525">
            <a:solidFill>
              <a:srgbClr val="9900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79" name="Line 35"/>
          <p:cNvSpPr>
            <a:spLocks noChangeShapeType="1"/>
          </p:cNvSpPr>
          <p:nvPr/>
        </p:nvSpPr>
        <p:spPr bwMode="auto">
          <a:xfrm flipV="1">
            <a:off x="7031039" y="5770563"/>
            <a:ext cx="688975" cy="207962"/>
          </a:xfrm>
          <a:prstGeom prst="line">
            <a:avLst/>
          </a:prstGeom>
          <a:noFill/>
          <a:ln w="9525">
            <a:solidFill>
              <a:srgbClr val="9900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80" name="Line 36"/>
          <p:cNvSpPr>
            <a:spLocks noChangeShapeType="1"/>
          </p:cNvSpPr>
          <p:nvPr/>
        </p:nvSpPr>
        <p:spPr bwMode="auto">
          <a:xfrm flipV="1">
            <a:off x="6105526" y="3562350"/>
            <a:ext cx="581025" cy="179388"/>
          </a:xfrm>
          <a:prstGeom prst="line">
            <a:avLst/>
          </a:prstGeom>
          <a:noFill/>
          <a:ln w="9525">
            <a:solidFill>
              <a:srgbClr val="9900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82" name="Text Box 38"/>
          <p:cNvSpPr txBox="1">
            <a:spLocks noChangeArrowheads="1"/>
          </p:cNvSpPr>
          <p:nvPr/>
        </p:nvSpPr>
        <p:spPr bwMode="auto">
          <a:xfrm>
            <a:off x="2620963" y="5953125"/>
            <a:ext cx="1676400" cy="438582"/>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900"/>
              <a:t>Seeker FOV</a:t>
            </a:r>
          </a:p>
          <a:p>
            <a:pPr>
              <a:spcBef>
                <a:spcPct val="50000"/>
              </a:spcBef>
            </a:pPr>
            <a:r>
              <a:rPr lang="en-US" altLang="en-US" sz="900"/>
              <a:t>(if in fixed target mode)</a:t>
            </a:r>
          </a:p>
        </p:txBody>
      </p:sp>
      <p:sp>
        <p:nvSpPr>
          <p:cNvPr id="31758" name="Text Box 14"/>
          <p:cNvSpPr txBox="1">
            <a:spLocks noChangeArrowheads="1"/>
          </p:cNvSpPr>
          <p:nvPr/>
        </p:nvSpPr>
        <p:spPr bwMode="auto">
          <a:xfrm>
            <a:off x="3281112" y="1297253"/>
            <a:ext cx="2286000" cy="646331"/>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900" dirty="0"/>
              <a:t>Weapon </a:t>
            </a:r>
            <a:r>
              <a:rPr lang="en-US" altLang="en-US" sz="900" dirty="0" smtClean="0"/>
              <a:t>guides initially with INS as it acquires </a:t>
            </a:r>
            <a:r>
              <a:rPr lang="en-US" altLang="en-US" sz="900" dirty="0"/>
              <a:t>GPS and begins guiding to Phantom Aim Point coordinates to ensure vehicle remains in seeker FOV</a:t>
            </a:r>
          </a:p>
        </p:txBody>
      </p:sp>
      <p:sp>
        <p:nvSpPr>
          <p:cNvPr id="31761" name="Text Box 17"/>
          <p:cNvSpPr txBox="1">
            <a:spLocks noChangeArrowheads="1"/>
          </p:cNvSpPr>
          <p:nvPr/>
        </p:nvSpPr>
        <p:spPr bwMode="auto">
          <a:xfrm>
            <a:off x="6979444" y="2560975"/>
            <a:ext cx="2286000" cy="646331"/>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900" dirty="0"/>
              <a:t>Weapon acquires laser spot, updates predicted impact point, begins guiding to continuously updated impact coordinates using proportional </a:t>
            </a:r>
            <a:r>
              <a:rPr lang="en-US" altLang="en-US" sz="900" dirty="0" err="1"/>
              <a:t>nav</a:t>
            </a:r>
            <a:r>
              <a:rPr lang="en-US" altLang="en-US" sz="900" dirty="0"/>
              <a:t> (pulls lead)</a:t>
            </a:r>
          </a:p>
        </p:txBody>
      </p:sp>
      <p:sp>
        <p:nvSpPr>
          <p:cNvPr id="31786" name="Oval 42"/>
          <p:cNvSpPr>
            <a:spLocks noChangeArrowheads="1"/>
          </p:cNvSpPr>
          <p:nvPr/>
        </p:nvSpPr>
        <p:spPr bwMode="auto">
          <a:xfrm>
            <a:off x="6707188" y="3503613"/>
            <a:ext cx="88900" cy="88900"/>
          </a:xfrm>
          <a:prstGeom prst="ellipse">
            <a:avLst/>
          </a:prstGeom>
          <a:solidFill>
            <a:srgbClr val="CC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88" name="Text Box 44"/>
          <p:cNvSpPr txBox="1">
            <a:spLocks noChangeArrowheads="1"/>
          </p:cNvSpPr>
          <p:nvPr/>
        </p:nvSpPr>
        <p:spPr bwMode="auto">
          <a:xfrm>
            <a:off x="5895976" y="5922964"/>
            <a:ext cx="2835275" cy="507831"/>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900"/>
              <a:t>Seeker FOV (based on pre-release predicted target position based on velocity bias and target vector at weapon release)</a:t>
            </a:r>
          </a:p>
        </p:txBody>
      </p:sp>
      <p:sp>
        <p:nvSpPr>
          <p:cNvPr id="31789" name="Text Box 45"/>
          <p:cNvSpPr txBox="1">
            <a:spLocks noChangeArrowheads="1"/>
          </p:cNvSpPr>
          <p:nvPr/>
        </p:nvSpPr>
        <p:spPr bwMode="auto">
          <a:xfrm>
            <a:off x="4929188" y="-55563"/>
            <a:ext cx="20891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solidFill>
                  <a:srgbClr val="008000"/>
                </a:solidFill>
              </a:rPr>
              <a:t>Boeing Proprietary</a:t>
            </a:r>
          </a:p>
        </p:txBody>
      </p:sp>
      <p:sp>
        <p:nvSpPr>
          <p:cNvPr id="31790" name="Text Box 46"/>
          <p:cNvSpPr txBox="1">
            <a:spLocks noChangeArrowheads="1"/>
          </p:cNvSpPr>
          <p:nvPr/>
        </p:nvSpPr>
        <p:spPr bwMode="auto">
          <a:xfrm>
            <a:off x="4806950" y="6491288"/>
            <a:ext cx="2089150" cy="366712"/>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solidFill>
                  <a:srgbClr val="008000"/>
                </a:solidFill>
              </a:rPr>
              <a:t>Boeing Proprietary</a:t>
            </a:r>
          </a:p>
        </p:txBody>
      </p:sp>
      <p:sp>
        <p:nvSpPr>
          <p:cNvPr id="31791" name="Text Box 47"/>
          <p:cNvSpPr txBox="1">
            <a:spLocks noChangeArrowheads="1"/>
          </p:cNvSpPr>
          <p:nvPr/>
        </p:nvSpPr>
        <p:spPr bwMode="auto">
          <a:xfrm>
            <a:off x="7435850" y="4652963"/>
            <a:ext cx="1371600" cy="369332"/>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900"/>
              <a:t>Initial Predict Ahead Point</a:t>
            </a:r>
          </a:p>
        </p:txBody>
      </p:sp>
      <p:sp>
        <p:nvSpPr>
          <p:cNvPr id="31792" name="Line 48"/>
          <p:cNvSpPr>
            <a:spLocks noChangeShapeType="1"/>
          </p:cNvSpPr>
          <p:nvPr/>
        </p:nvSpPr>
        <p:spPr bwMode="auto">
          <a:xfrm flipH="1">
            <a:off x="7813675" y="4981575"/>
            <a:ext cx="381000" cy="533400"/>
          </a:xfrm>
          <a:prstGeom prst="line">
            <a:avLst/>
          </a:prstGeom>
          <a:noFill/>
          <a:ln w="9525">
            <a:solidFill>
              <a:srgbClr val="9900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4711784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algn="ctr"/>
            <a:r>
              <a:rPr lang="en-US" altLang="en-US" dirty="0" smtClean="0"/>
              <a:t>Impact Angle</a:t>
            </a:r>
            <a:endParaRPr lang="en-US" altLang="en-US" dirty="0"/>
          </a:p>
        </p:txBody>
      </p:sp>
      <p:sp>
        <p:nvSpPr>
          <p:cNvPr id="136195" name="Rectangle 3"/>
          <p:cNvSpPr>
            <a:spLocks noGrp="1" noChangeArrowheads="1"/>
          </p:cNvSpPr>
          <p:nvPr>
            <p:ph type="body" idx="1"/>
          </p:nvPr>
        </p:nvSpPr>
        <p:spPr>
          <a:xfrm>
            <a:off x="406401" y="1327150"/>
            <a:ext cx="10841567" cy="4540250"/>
          </a:xfrm>
        </p:spPr>
        <p:txBody>
          <a:bodyPr/>
          <a:lstStyle/>
          <a:p>
            <a:r>
              <a:rPr lang="en-US" altLang="en-US" dirty="0" smtClean="0"/>
              <a:t>Recommend setting 70 </a:t>
            </a:r>
            <a:r>
              <a:rPr lang="en-US" altLang="en-US" dirty="0" err="1" smtClean="0"/>
              <a:t>Deg</a:t>
            </a:r>
            <a:r>
              <a:rPr lang="en-US" altLang="en-US" dirty="0" smtClean="0"/>
              <a:t> Impact Angle for moving targets</a:t>
            </a:r>
            <a:endParaRPr lang="en-US" altLang="en-US" dirty="0"/>
          </a:p>
          <a:p>
            <a:pPr lvl="1"/>
            <a:r>
              <a:rPr lang="en-US" altLang="en-US" dirty="0" smtClean="0"/>
              <a:t>IA only affects JDAM trajectory shaping to the Phantom </a:t>
            </a:r>
            <a:r>
              <a:rPr lang="en-US" altLang="en-US" dirty="0" err="1" smtClean="0"/>
              <a:t>Aimpoint</a:t>
            </a:r>
            <a:endParaRPr lang="en-US" altLang="en-US" dirty="0" smtClean="0"/>
          </a:p>
          <a:p>
            <a:pPr lvl="1"/>
            <a:r>
              <a:rPr lang="en-US" altLang="en-US" dirty="0" smtClean="0"/>
              <a:t>Once Laser acquired, it will no longer attempt to hit a selected IA</a:t>
            </a:r>
          </a:p>
          <a:p>
            <a:pPr lvl="1"/>
            <a:r>
              <a:rPr lang="en-US" altLang="en-US" dirty="0" smtClean="0"/>
              <a:t>LAR not impacted much either way between 65 and 90</a:t>
            </a:r>
          </a:p>
          <a:p>
            <a:pPr lvl="1"/>
            <a:r>
              <a:rPr lang="en-US" altLang="en-US" dirty="0" smtClean="0"/>
              <a:t>Laser acquisition area is greater with lower IA, the one negative is if the veh slows considerably or stops (then you are getting less area behind the veh that the laser is searching with lower IA set)…plan accordingly</a:t>
            </a:r>
            <a:endParaRPr lang="en-US" altLang="en-US" dirty="0"/>
          </a:p>
        </p:txBody>
      </p:sp>
      <p:sp>
        <p:nvSpPr>
          <p:cNvPr id="136199" name="Text Box 7"/>
          <p:cNvSpPr txBox="1">
            <a:spLocks noChangeArrowheads="1"/>
          </p:cNvSpPr>
          <p:nvPr/>
        </p:nvSpPr>
        <p:spPr bwMode="auto">
          <a:xfrm>
            <a:off x="4929188" y="-55563"/>
            <a:ext cx="20891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solidFill>
                  <a:srgbClr val="008000"/>
                </a:solidFill>
              </a:rPr>
              <a:t>Boeing Proprietary</a:t>
            </a:r>
          </a:p>
        </p:txBody>
      </p:sp>
      <p:sp>
        <p:nvSpPr>
          <p:cNvPr id="136200" name="Text Box 8"/>
          <p:cNvSpPr txBox="1">
            <a:spLocks noChangeArrowheads="1"/>
          </p:cNvSpPr>
          <p:nvPr/>
        </p:nvSpPr>
        <p:spPr bwMode="auto">
          <a:xfrm>
            <a:off x="4806950" y="6491288"/>
            <a:ext cx="2089150" cy="366712"/>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solidFill>
                  <a:srgbClr val="008000"/>
                </a:solidFill>
              </a:rPr>
              <a:t>Boeing Proprietary</a:t>
            </a:r>
          </a:p>
        </p:txBody>
      </p:sp>
      <p:sp>
        <p:nvSpPr>
          <p:cNvPr id="6" name="Oval 5"/>
          <p:cNvSpPr/>
          <p:nvPr/>
        </p:nvSpPr>
        <p:spPr bwMode="auto">
          <a:xfrm>
            <a:off x="4658452" y="4470443"/>
            <a:ext cx="2290540" cy="1819943"/>
          </a:xfrm>
          <a:prstGeom prst="ellipse">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000" b="1" dirty="0">
              <a:solidFill>
                <a:srgbClr val="0070C0"/>
              </a:solidFill>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rgbClr val="0070C0"/>
                </a:solidFill>
                <a:latin typeface="Arial" charset="0"/>
              </a:rPr>
              <a:t>	</a:t>
            </a:r>
            <a:r>
              <a:rPr kumimoji="0" lang="en-US" sz="1400" b="1" i="0" u="none" strike="noStrike" cap="none" normalizeH="0" baseline="0" dirty="0" smtClean="0">
                <a:ln>
                  <a:noFill/>
                </a:ln>
                <a:solidFill>
                  <a:srgbClr val="0070C0"/>
                </a:solidFill>
                <a:effectLst/>
                <a:latin typeface="Arial" charset="0"/>
              </a:rPr>
              <a:t>65 IA</a:t>
            </a:r>
          </a:p>
        </p:txBody>
      </p:sp>
      <p:sp>
        <p:nvSpPr>
          <p:cNvPr id="7" name="Content Placeholder 7"/>
          <p:cNvSpPr txBox="1">
            <a:spLocks/>
          </p:cNvSpPr>
          <p:nvPr/>
        </p:nvSpPr>
        <p:spPr bwMode="auto">
          <a:xfrm>
            <a:off x="4502150" y="4470443"/>
            <a:ext cx="1844383" cy="1819943"/>
          </a:xfrm>
          <a:prstGeom prst="ellipse">
            <a:avLst/>
          </a:prstGeom>
          <a:no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lvl1pPr marL="285750" indent="-285750" algn="l" rtl="0" eaLnBrk="0" fontAlgn="base" hangingPunct="0">
              <a:spcBef>
                <a:spcPct val="20000"/>
              </a:spcBef>
              <a:spcAft>
                <a:spcPct val="0"/>
              </a:spcAft>
              <a:buClr>
                <a:srgbClr val="0C2D83"/>
              </a:buClr>
              <a:buSzPct val="80000"/>
              <a:buFont typeface="Wingdings" pitchFamily="2" charset="2"/>
              <a:buChar char="n"/>
              <a:defRPr sz="2400" b="1">
                <a:solidFill>
                  <a:schemeClr val="tx1"/>
                </a:solidFill>
                <a:latin typeface="+mn-lt"/>
                <a:ea typeface="+mn-ea"/>
                <a:cs typeface="+mn-cs"/>
              </a:defRPr>
            </a:lvl1pPr>
            <a:lvl2pPr marL="688975" indent="-282575" algn="l" rtl="0" eaLnBrk="0" fontAlgn="base" hangingPunct="0">
              <a:spcBef>
                <a:spcPct val="20000"/>
              </a:spcBef>
              <a:spcAft>
                <a:spcPct val="0"/>
              </a:spcAft>
              <a:buClr>
                <a:srgbClr val="0C2D83"/>
              </a:buClr>
              <a:buSzPct val="80000"/>
              <a:buFont typeface="Wingdings" pitchFamily="2" charset="2"/>
              <a:buChar char="n"/>
              <a:defRPr sz="2400" b="1">
                <a:solidFill>
                  <a:schemeClr val="tx1"/>
                </a:solidFill>
                <a:latin typeface="+mn-lt"/>
              </a:defRPr>
            </a:lvl2pPr>
            <a:lvl3pPr marL="1027113" indent="-223838" algn="l" rtl="0" eaLnBrk="0" fontAlgn="base" hangingPunct="0">
              <a:spcBef>
                <a:spcPct val="20000"/>
              </a:spcBef>
              <a:spcAft>
                <a:spcPct val="0"/>
              </a:spcAft>
              <a:buClr>
                <a:srgbClr val="0C2D83"/>
              </a:buClr>
              <a:buSzPct val="80000"/>
              <a:buFont typeface="Wingdings" pitchFamily="2" charset="2"/>
              <a:buChar char="n"/>
              <a:defRPr sz="2400" b="1">
                <a:solidFill>
                  <a:schemeClr val="tx1"/>
                </a:solidFill>
                <a:latin typeface="+mn-lt"/>
              </a:defRPr>
            </a:lvl3pPr>
            <a:lvl4pPr marL="1600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9pPr>
          </a:lstStyle>
          <a:p>
            <a:pPr marL="0" indent="0">
              <a:buFont typeface="Wingdings" pitchFamily="2" charset="2"/>
              <a:buNone/>
            </a:pPr>
            <a:endParaRPr lang="en-US" kern="0" dirty="0" smtClean="0"/>
          </a:p>
          <a:p>
            <a:pPr marL="0" indent="0" algn="ctr">
              <a:buFont typeface="Wingdings" pitchFamily="2" charset="2"/>
              <a:buNone/>
            </a:pPr>
            <a:r>
              <a:rPr lang="en-US" sz="1400" kern="0" dirty="0" smtClean="0">
                <a:solidFill>
                  <a:srgbClr val="00B050"/>
                </a:solidFill>
              </a:rPr>
              <a:t>90 IA</a:t>
            </a:r>
            <a:endParaRPr lang="en-US" sz="1400" kern="0" dirty="0">
              <a:solidFill>
                <a:srgbClr val="00B050"/>
              </a:solidFill>
            </a:endParaRPr>
          </a:p>
        </p:txBody>
      </p:sp>
      <p:sp>
        <p:nvSpPr>
          <p:cNvPr id="8" name="Isosceles Triangle 7"/>
          <p:cNvSpPr/>
          <p:nvPr/>
        </p:nvSpPr>
        <p:spPr bwMode="auto">
          <a:xfrm>
            <a:off x="5381659" y="5358561"/>
            <a:ext cx="99545" cy="109544"/>
          </a:xfrm>
          <a:prstGeom prst="triangl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9" name="Right Arrow 8"/>
          <p:cNvSpPr/>
          <p:nvPr/>
        </p:nvSpPr>
        <p:spPr bwMode="auto">
          <a:xfrm>
            <a:off x="5381659" y="5449164"/>
            <a:ext cx="244707" cy="70801"/>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6957077" y="6037964"/>
            <a:ext cx="1531188" cy="369332"/>
          </a:xfrm>
          <a:prstGeom prst="rect">
            <a:avLst/>
          </a:prstGeom>
          <a:noFill/>
        </p:spPr>
        <p:txBody>
          <a:bodyPr wrap="none" rtlCol="0">
            <a:spAutoFit/>
          </a:bodyPr>
          <a:lstStyle/>
          <a:p>
            <a:r>
              <a:rPr lang="en-US" dirty="0" smtClean="0"/>
              <a:t>*Not to Scale</a:t>
            </a:r>
            <a:endParaRPr lang="en-US" dirty="0"/>
          </a:p>
        </p:txBody>
      </p:sp>
    </p:spTree>
    <p:extLst>
      <p:ext uri="{BB962C8B-B14F-4D97-AF65-F5344CB8AC3E}">
        <p14:creationId xmlns:p14="http://schemas.microsoft.com/office/powerpoint/2010/main" val="42128903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algn="ctr"/>
            <a:r>
              <a:rPr lang="en-US" altLang="en-US" dirty="0" smtClean="0"/>
              <a:t>Target Handover Boundary</a:t>
            </a:r>
            <a:endParaRPr lang="en-US" altLang="en-US" dirty="0"/>
          </a:p>
        </p:txBody>
      </p:sp>
      <p:sp>
        <p:nvSpPr>
          <p:cNvPr id="136199" name="Text Box 7"/>
          <p:cNvSpPr txBox="1">
            <a:spLocks noChangeArrowheads="1"/>
          </p:cNvSpPr>
          <p:nvPr/>
        </p:nvSpPr>
        <p:spPr bwMode="auto">
          <a:xfrm>
            <a:off x="4929188" y="-55563"/>
            <a:ext cx="20891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solidFill>
                  <a:srgbClr val="008000"/>
                </a:solidFill>
              </a:rPr>
              <a:t>Boeing Proprietary</a:t>
            </a:r>
          </a:p>
        </p:txBody>
      </p:sp>
      <p:sp>
        <p:nvSpPr>
          <p:cNvPr id="136200" name="Text Box 8"/>
          <p:cNvSpPr txBox="1">
            <a:spLocks noChangeArrowheads="1"/>
          </p:cNvSpPr>
          <p:nvPr/>
        </p:nvSpPr>
        <p:spPr bwMode="auto">
          <a:xfrm>
            <a:off x="4806950" y="6491288"/>
            <a:ext cx="2089150" cy="366712"/>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solidFill>
                  <a:srgbClr val="008000"/>
                </a:solidFill>
              </a:rPr>
              <a:t>Boeing Proprietary</a:t>
            </a:r>
          </a:p>
        </p:txBody>
      </p:sp>
      <p:sp>
        <p:nvSpPr>
          <p:cNvPr id="4" name="TextBox 3"/>
          <p:cNvSpPr txBox="1"/>
          <p:nvPr/>
        </p:nvSpPr>
        <p:spPr>
          <a:xfrm>
            <a:off x="6761748" y="5477471"/>
            <a:ext cx="1531188" cy="369332"/>
          </a:xfrm>
          <a:prstGeom prst="rect">
            <a:avLst/>
          </a:prstGeom>
          <a:noFill/>
        </p:spPr>
        <p:txBody>
          <a:bodyPr wrap="none" rtlCol="0">
            <a:spAutoFit/>
          </a:bodyPr>
          <a:lstStyle/>
          <a:p>
            <a:r>
              <a:rPr lang="en-US" dirty="0" smtClean="0"/>
              <a:t>*Not to Scale</a:t>
            </a:r>
            <a:endParaRPr lang="en-US" dirty="0"/>
          </a:p>
        </p:txBody>
      </p:sp>
      <p:sp>
        <p:nvSpPr>
          <p:cNvPr id="5" name="Isosceles Triangle 4"/>
          <p:cNvSpPr/>
          <p:nvPr/>
        </p:nvSpPr>
        <p:spPr bwMode="auto">
          <a:xfrm>
            <a:off x="4748965" y="3562849"/>
            <a:ext cx="180223" cy="186158"/>
          </a:xfrm>
          <a:prstGeom prst="triangl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6" name="Right Arrow 5"/>
          <p:cNvSpPr/>
          <p:nvPr/>
        </p:nvSpPr>
        <p:spPr bwMode="auto">
          <a:xfrm>
            <a:off x="4800195" y="3628689"/>
            <a:ext cx="443037" cy="120318"/>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pic>
        <p:nvPicPr>
          <p:cNvPr id="7" name="Picture 6"/>
          <p:cNvPicPr>
            <a:picLocks noChangeAspect="1"/>
          </p:cNvPicPr>
          <p:nvPr/>
        </p:nvPicPr>
        <p:blipFill>
          <a:blip r:embed="rId2"/>
          <a:stretch>
            <a:fillRect/>
          </a:stretch>
        </p:blipFill>
        <p:spPr>
          <a:xfrm>
            <a:off x="1727200" y="1327149"/>
            <a:ext cx="8113441" cy="5065262"/>
          </a:xfrm>
          <a:prstGeom prst="rect">
            <a:avLst/>
          </a:prstGeom>
        </p:spPr>
      </p:pic>
      <p:cxnSp>
        <p:nvCxnSpPr>
          <p:cNvPr id="3" name="Straight Arrow Connector 2"/>
          <p:cNvCxnSpPr/>
          <p:nvPr/>
        </p:nvCxnSpPr>
        <p:spPr bwMode="auto">
          <a:xfrm flipH="1">
            <a:off x="4227095" y="2424779"/>
            <a:ext cx="3358838" cy="1542950"/>
          </a:xfrm>
          <a:prstGeom prst="straightConnector1">
            <a:avLst/>
          </a:prstGeom>
          <a:noFill/>
          <a:ln w="9525" cap="flat" cmpd="sng" algn="ctr">
            <a:solidFill>
              <a:schemeClr val="tx1"/>
            </a:solidFill>
            <a:prstDash val="solid"/>
            <a:round/>
            <a:headEnd type="none" w="med" len="med"/>
            <a:tailEnd type="triangle"/>
          </a:ln>
          <a:effectLst/>
        </p:spPr>
      </p:cxnSp>
      <p:cxnSp>
        <p:nvCxnSpPr>
          <p:cNvPr id="15" name="Straight Arrow Connector 14"/>
          <p:cNvCxnSpPr/>
          <p:nvPr/>
        </p:nvCxnSpPr>
        <p:spPr bwMode="auto">
          <a:xfrm flipH="1" flipV="1">
            <a:off x="4660232" y="2927683"/>
            <a:ext cx="1451810" cy="932097"/>
          </a:xfrm>
          <a:prstGeom prst="straightConnector1">
            <a:avLst/>
          </a:prstGeom>
          <a:noFill/>
          <a:ln w="9525" cap="flat" cmpd="sng" algn="ctr">
            <a:solidFill>
              <a:schemeClr val="tx1"/>
            </a:solidFill>
            <a:prstDash val="solid"/>
            <a:round/>
            <a:headEnd type="none" w="med" len="med"/>
            <a:tailEnd type="triangle"/>
          </a:ln>
          <a:effectLst/>
        </p:spPr>
      </p:cxnSp>
      <p:cxnSp>
        <p:nvCxnSpPr>
          <p:cNvPr id="16" name="Straight Arrow Connector 15"/>
          <p:cNvCxnSpPr/>
          <p:nvPr/>
        </p:nvCxnSpPr>
        <p:spPr bwMode="auto">
          <a:xfrm flipH="1" flipV="1">
            <a:off x="3673643" y="3667678"/>
            <a:ext cx="4010525" cy="180206"/>
          </a:xfrm>
          <a:prstGeom prst="straightConnector1">
            <a:avLst/>
          </a:prstGeom>
          <a:noFill/>
          <a:ln w="9525" cap="flat" cmpd="sng" algn="ctr">
            <a:solidFill>
              <a:schemeClr val="tx1"/>
            </a:solidFill>
            <a:prstDash val="solid"/>
            <a:round/>
            <a:headEnd type="none" w="med" len="med"/>
            <a:tailEnd type="triangle"/>
          </a:ln>
          <a:effectLst/>
        </p:spPr>
      </p:cxnSp>
      <p:sp>
        <p:nvSpPr>
          <p:cNvPr id="19" name="TextBox 18"/>
          <p:cNvSpPr txBox="1"/>
          <p:nvPr/>
        </p:nvSpPr>
        <p:spPr>
          <a:xfrm>
            <a:off x="3553326" y="4884821"/>
            <a:ext cx="200527" cy="454149"/>
          </a:xfrm>
          <a:prstGeom prst="rect">
            <a:avLst/>
          </a:prstGeom>
          <a:noFill/>
          <a:ln w="38100">
            <a:solidFill>
              <a:srgbClr val="FFFF00"/>
            </a:solidFill>
          </a:ln>
        </p:spPr>
        <p:txBody>
          <a:bodyPr wrap="square" rtlCol="0">
            <a:spAutoFit/>
          </a:bodyPr>
          <a:lstStyle/>
          <a:p>
            <a:endParaRPr lang="en-US" dirty="0"/>
          </a:p>
        </p:txBody>
      </p:sp>
      <p:sp>
        <p:nvSpPr>
          <p:cNvPr id="20" name="TextBox 19"/>
          <p:cNvSpPr txBox="1"/>
          <p:nvPr/>
        </p:nvSpPr>
        <p:spPr>
          <a:xfrm>
            <a:off x="303448" y="5338970"/>
            <a:ext cx="1759969" cy="276999"/>
          </a:xfrm>
          <a:prstGeom prst="rect">
            <a:avLst/>
          </a:prstGeom>
          <a:noFill/>
        </p:spPr>
        <p:txBody>
          <a:bodyPr wrap="none" rtlCol="0">
            <a:spAutoFit/>
          </a:bodyPr>
          <a:lstStyle/>
          <a:p>
            <a:r>
              <a:rPr lang="en-US" sz="1200" dirty="0" smtClean="0"/>
              <a:t>Typical Release Range</a:t>
            </a:r>
            <a:endParaRPr lang="en-US" sz="1200" dirty="0"/>
          </a:p>
        </p:txBody>
      </p:sp>
      <p:cxnSp>
        <p:nvCxnSpPr>
          <p:cNvPr id="24" name="Straight Arrow Connector 23"/>
          <p:cNvCxnSpPr/>
          <p:nvPr/>
        </p:nvCxnSpPr>
        <p:spPr bwMode="auto">
          <a:xfrm flipV="1">
            <a:off x="1953462" y="5240093"/>
            <a:ext cx="1599864" cy="237378"/>
          </a:xfrm>
          <a:prstGeom prst="straightConnector1">
            <a:avLst/>
          </a:prstGeom>
          <a:noFill/>
          <a:ln w="9525" cap="flat" cmpd="sng" algn="ctr">
            <a:solidFill>
              <a:schemeClr val="tx1"/>
            </a:solidFill>
            <a:prstDash val="solid"/>
            <a:round/>
            <a:headEnd type="none" w="med" len="med"/>
            <a:tailEnd type="triangle"/>
          </a:ln>
          <a:effectLst/>
        </p:spPr>
      </p:cxnSp>
      <p:sp>
        <p:nvSpPr>
          <p:cNvPr id="27" name="Rectangle 26"/>
          <p:cNvSpPr/>
          <p:nvPr/>
        </p:nvSpPr>
        <p:spPr bwMode="auto">
          <a:xfrm>
            <a:off x="2719137" y="1327149"/>
            <a:ext cx="1868905" cy="27706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2" name="TextBox 1"/>
          <p:cNvSpPr txBox="1"/>
          <p:nvPr/>
        </p:nvSpPr>
        <p:spPr>
          <a:xfrm>
            <a:off x="8915725" y="1615907"/>
            <a:ext cx="2956736" cy="1169551"/>
          </a:xfrm>
          <a:prstGeom prst="rect">
            <a:avLst/>
          </a:prstGeom>
          <a:noFill/>
          <a:ln>
            <a:solidFill>
              <a:srgbClr val="00B0F0"/>
            </a:solidFill>
          </a:ln>
        </p:spPr>
        <p:txBody>
          <a:bodyPr wrap="square" rtlCol="0">
            <a:spAutoFit/>
          </a:bodyPr>
          <a:lstStyle/>
          <a:p>
            <a:r>
              <a:rPr lang="en-US" sz="1400" dirty="0" smtClean="0"/>
              <a:t>Ex: 60mph car starts at 0, travels to red circle after GBU release.</a:t>
            </a:r>
          </a:p>
          <a:p>
            <a:r>
              <a:rPr lang="en-US" sz="1400" dirty="0" smtClean="0"/>
              <a:t>GBU-54 travels to blue triangle and has the blue filled in circle as it’s FOV, begins laser guidance</a:t>
            </a:r>
            <a:endParaRPr lang="en-US" sz="1400" dirty="0"/>
          </a:p>
        </p:txBody>
      </p:sp>
      <p:sp>
        <p:nvSpPr>
          <p:cNvPr id="9" name="Oval 8"/>
          <p:cNvSpPr/>
          <p:nvPr/>
        </p:nvSpPr>
        <p:spPr bwMode="auto">
          <a:xfrm>
            <a:off x="2405524" y="2197768"/>
            <a:ext cx="2401426" cy="2687053"/>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5142748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3619501" y="3423585"/>
            <a:ext cx="6762172" cy="2427594"/>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81200" y="274638"/>
            <a:ext cx="8229600" cy="639762"/>
          </a:xfrm>
        </p:spPr>
        <p:txBody>
          <a:bodyPr>
            <a:normAutofit fontScale="90000"/>
          </a:bodyPr>
          <a:lstStyle/>
          <a:p>
            <a:pPr algn="ctr"/>
            <a:r>
              <a:rPr lang="en-US" dirty="0" smtClean="0"/>
              <a:t>On Axis Drops</a:t>
            </a:r>
            <a:endParaRPr lang="en-US" dirty="0"/>
          </a:p>
        </p:txBody>
      </p:sp>
      <p:pic>
        <p:nvPicPr>
          <p:cNvPr id="6" name="Picture 5" descr="Fear The Reaper.JPG"/>
          <p:cNvPicPr>
            <a:picLocks noChangeAspect="1"/>
          </p:cNvPicPr>
          <p:nvPr/>
        </p:nvPicPr>
        <p:blipFill>
          <a:blip r:embed="rId3" cstate="print"/>
          <a:stretch>
            <a:fillRect/>
          </a:stretch>
        </p:blipFill>
        <p:spPr>
          <a:xfrm>
            <a:off x="895677" y="1284360"/>
            <a:ext cx="1143000" cy="761816"/>
          </a:xfrm>
          <a:prstGeom prst="rect">
            <a:avLst/>
          </a:prstGeom>
        </p:spPr>
      </p:pic>
      <p:sp>
        <p:nvSpPr>
          <p:cNvPr id="7" name="Isosceles Triangle 6"/>
          <p:cNvSpPr/>
          <p:nvPr/>
        </p:nvSpPr>
        <p:spPr>
          <a:xfrm>
            <a:off x="5079968" y="4491573"/>
            <a:ext cx="304800" cy="228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1464581" y="2046176"/>
            <a:ext cx="11296" cy="2702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1462832" y="4737686"/>
            <a:ext cx="3827106" cy="1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7" idx="0"/>
          </p:cNvCxnSpPr>
          <p:nvPr/>
        </p:nvCxnSpPr>
        <p:spPr>
          <a:xfrm>
            <a:off x="1819564" y="1692431"/>
            <a:ext cx="3412804" cy="2799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383384" y="4656777"/>
            <a:ext cx="1420183" cy="704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191271" y="5762991"/>
            <a:ext cx="2296055" cy="584775"/>
          </a:xfrm>
          <a:prstGeom prst="rect">
            <a:avLst/>
          </a:prstGeom>
        </p:spPr>
        <p:txBody>
          <a:bodyPr wrap="square">
            <a:spAutoFit/>
          </a:bodyPr>
          <a:lstStyle/>
          <a:p>
            <a:r>
              <a:rPr lang="en-US" sz="1600" b="1" dirty="0" smtClean="0">
                <a:solidFill>
                  <a:schemeClr val="accent5">
                    <a:lumMod val="50000"/>
                  </a:schemeClr>
                </a:solidFill>
              </a:rPr>
              <a:t>VEH @ Release or if it stops immediately </a:t>
            </a:r>
            <a:endParaRPr lang="en-US" sz="1600" b="1" dirty="0">
              <a:solidFill>
                <a:schemeClr val="accent5">
                  <a:lumMod val="50000"/>
                </a:schemeClr>
              </a:solidFill>
            </a:endParaRPr>
          </a:p>
        </p:txBody>
      </p:sp>
      <p:sp>
        <p:nvSpPr>
          <p:cNvPr id="23" name="Rectangle 22"/>
          <p:cNvSpPr/>
          <p:nvPr/>
        </p:nvSpPr>
        <p:spPr>
          <a:xfrm>
            <a:off x="7979038" y="6009212"/>
            <a:ext cx="1701043" cy="338554"/>
          </a:xfrm>
          <a:prstGeom prst="rect">
            <a:avLst/>
          </a:prstGeom>
        </p:spPr>
        <p:txBody>
          <a:bodyPr wrap="none">
            <a:spAutoFit/>
          </a:bodyPr>
          <a:lstStyle/>
          <a:p>
            <a:r>
              <a:rPr lang="en-US" sz="1600" b="1" dirty="0" smtClean="0">
                <a:solidFill>
                  <a:srgbClr val="FFC000"/>
                </a:solidFill>
              </a:rPr>
              <a:t>P.A.P. @ 60mph</a:t>
            </a:r>
            <a:endParaRPr lang="en-US" sz="1600" b="1" dirty="0">
              <a:solidFill>
                <a:srgbClr val="FFC000"/>
              </a:solidFill>
            </a:endParaRPr>
          </a:p>
        </p:txBody>
      </p:sp>
      <p:sp>
        <p:nvSpPr>
          <p:cNvPr id="24" name="TextBox 23"/>
          <p:cNvSpPr txBox="1"/>
          <p:nvPr/>
        </p:nvSpPr>
        <p:spPr>
          <a:xfrm>
            <a:off x="1520025" y="4728850"/>
            <a:ext cx="1935608" cy="338554"/>
          </a:xfrm>
          <a:prstGeom prst="rect">
            <a:avLst/>
          </a:prstGeom>
          <a:noFill/>
        </p:spPr>
        <p:txBody>
          <a:bodyPr wrap="square" rtlCol="0">
            <a:spAutoFit/>
          </a:bodyPr>
          <a:lstStyle/>
          <a:p>
            <a:r>
              <a:rPr lang="en-US" sz="1600" dirty="0"/>
              <a:t>~2 </a:t>
            </a:r>
            <a:r>
              <a:rPr lang="en-US" sz="1600" dirty="0" smtClean="0"/>
              <a:t>nm GR </a:t>
            </a:r>
            <a:r>
              <a:rPr lang="en-US" sz="1600" dirty="0"/>
              <a:t>(3.7 km)</a:t>
            </a:r>
          </a:p>
        </p:txBody>
      </p:sp>
      <p:sp>
        <p:nvSpPr>
          <p:cNvPr id="25" name="Rectangle 24"/>
          <p:cNvSpPr/>
          <p:nvPr/>
        </p:nvSpPr>
        <p:spPr>
          <a:xfrm>
            <a:off x="2155787" y="1244012"/>
            <a:ext cx="941861" cy="338554"/>
          </a:xfrm>
          <a:prstGeom prst="rect">
            <a:avLst/>
          </a:prstGeom>
        </p:spPr>
        <p:txBody>
          <a:bodyPr wrap="none">
            <a:spAutoFit/>
          </a:bodyPr>
          <a:lstStyle/>
          <a:p>
            <a:r>
              <a:rPr lang="en-US" sz="1600" dirty="0" smtClean="0"/>
              <a:t>40” TOF</a:t>
            </a:r>
            <a:endParaRPr lang="en-US" sz="1600" dirty="0"/>
          </a:p>
        </p:txBody>
      </p:sp>
      <p:sp>
        <p:nvSpPr>
          <p:cNvPr id="26" name="Rectangle 25"/>
          <p:cNvSpPr/>
          <p:nvPr/>
        </p:nvSpPr>
        <p:spPr>
          <a:xfrm>
            <a:off x="2927485" y="2705580"/>
            <a:ext cx="750526" cy="338554"/>
          </a:xfrm>
          <a:prstGeom prst="rect">
            <a:avLst/>
          </a:prstGeom>
        </p:spPr>
        <p:txBody>
          <a:bodyPr wrap="none">
            <a:spAutoFit/>
          </a:bodyPr>
          <a:lstStyle/>
          <a:p>
            <a:r>
              <a:rPr lang="en-US" sz="1600" dirty="0"/>
              <a:t>~7 km</a:t>
            </a:r>
          </a:p>
        </p:txBody>
      </p:sp>
      <p:sp>
        <p:nvSpPr>
          <p:cNvPr id="27" name="Rectangle 26"/>
          <p:cNvSpPr/>
          <p:nvPr/>
        </p:nvSpPr>
        <p:spPr>
          <a:xfrm>
            <a:off x="4419601" y="1600200"/>
            <a:ext cx="7772399" cy="954107"/>
          </a:xfrm>
          <a:prstGeom prst="rect">
            <a:avLst/>
          </a:prstGeom>
        </p:spPr>
        <p:txBody>
          <a:bodyPr wrap="square">
            <a:spAutoFit/>
          </a:bodyPr>
          <a:lstStyle/>
          <a:p>
            <a:r>
              <a:rPr lang="en-US" sz="1400" dirty="0" smtClean="0"/>
              <a:t>At </a:t>
            </a:r>
            <a:r>
              <a:rPr lang="en-US" sz="1400" dirty="0"/>
              <a:t>4.5 km </a:t>
            </a:r>
            <a:r>
              <a:rPr lang="en-US" sz="1400" u="sng" dirty="0">
                <a:solidFill>
                  <a:srgbClr val="FF0000"/>
                </a:solidFill>
              </a:rPr>
              <a:t>FOV of the Seeker </a:t>
            </a:r>
            <a:r>
              <a:rPr lang="en-US" sz="1400" u="sng" dirty="0" smtClean="0">
                <a:solidFill>
                  <a:srgbClr val="FF0000"/>
                </a:solidFill>
              </a:rPr>
              <a:t>at the P.A. (70</a:t>
            </a:r>
            <a:r>
              <a:rPr lang="en-US" sz="1400" u="sng" dirty="0">
                <a:solidFill>
                  <a:srgbClr val="FF0000"/>
                </a:solidFill>
              </a:rPr>
              <a:t>° impact </a:t>
            </a:r>
            <a:r>
              <a:rPr lang="en-US" sz="1400" u="sng" dirty="0" smtClean="0">
                <a:solidFill>
                  <a:srgbClr val="FF0000"/>
                </a:solidFill>
              </a:rPr>
              <a:t>angle 60mph mover) </a:t>
            </a:r>
            <a:r>
              <a:rPr lang="en-US" sz="1400" dirty="0"/>
              <a:t>is </a:t>
            </a:r>
            <a:r>
              <a:rPr lang="en-US" sz="1400" b="1" dirty="0">
                <a:solidFill>
                  <a:srgbClr val="FF0000"/>
                </a:solidFill>
              </a:rPr>
              <a:t>-</a:t>
            </a:r>
            <a:r>
              <a:rPr lang="en-US" sz="1400" b="1" dirty="0" smtClean="0">
                <a:solidFill>
                  <a:srgbClr val="FF0000"/>
                </a:solidFill>
              </a:rPr>
              <a:t>1250ft </a:t>
            </a:r>
            <a:r>
              <a:rPr lang="en-US" sz="1400" b="1" dirty="0">
                <a:solidFill>
                  <a:srgbClr val="FF0000"/>
                </a:solidFill>
              </a:rPr>
              <a:t>to </a:t>
            </a:r>
            <a:r>
              <a:rPr lang="en-US" sz="1400" b="1" dirty="0" smtClean="0">
                <a:solidFill>
                  <a:srgbClr val="FF0000"/>
                </a:solidFill>
              </a:rPr>
              <a:t>7000ft </a:t>
            </a:r>
            <a:r>
              <a:rPr lang="en-US" sz="1400" dirty="0" smtClean="0"/>
              <a:t>if the veh stopped immediately after release, but the vehicle should be at the </a:t>
            </a:r>
            <a:r>
              <a:rPr lang="en-US" sz="1400" b="1" dirty="0" smtClean="0">
                <a:solidFill>
                  <a:schemeClr val="accent1">
                    <a:lumMod val="75000"/>
                  </a:schemeClr>
                </a:solidFill>
              </a:rPr>
              <a:t>2600ft</a:t>
            </a:r>
            <a:r>
              <a:rPr lang="en-US" sz="1400" dirty="0" smtClean="0"/>
              <a:t> mark 	when the 54 reaches the P.A. so the FOV at the P.A. is </a:t>
            </a:r>
            <a:r>
              <a:rPr lang="en-US" sz="1400" b="1" dirty="0" smtClean="0">
                <a:solidFill>
                  <a:srgbClr val="002060"/>
                </a:solidFill>
              </a:rPr>
              <a:t>-3850/+4400 </a:t>
            </a:r>
            <a:r>
              <a:rPr lang="en-US" sz="1400" dirty="0" smtClean="0"/>
              <a:t>based on                 	release parameters of 60mph for the P.A.P.  Cross range is </a:t>
            </a:r>
            <a:r>
              <a:rPr lang="en-US" sz="1400" b="1" dirty="0" smtClean="0">
                <a:solidFill>
                  <a:srgbClr val="FF0000"/>
                </a:solidFill>
              </a:rPr>
              <a:t>+/-4000ft</a:t>
            </a:r>
            <a:endParaRPr lang="en-US" sz="1400" b="1" dirty="0">
              <a:solidFill>
                <a:srgbClr val="FF0000"/>
              </a:solidFill>
            </a:endParaRPr>
          </a:p>
        </p:txBody>
      </p:sp>
      <p:sp>
        <p:nvSpPr>
          <p:cNvPr id="28" name="Rectangle 27"/>
          <p:cNvSpPr/>
          <p:nvPr/>
        </p:nvSpPr>
        <p:spPr>
          <a:xfrm>
            <a:off x="4003103" y="4465666"/>
            <a:ext cx="760144" cy="307777"/>
          </a:xfrm>
          <a:prstGeom prst="rect">
            <a:avLst/>
          </a:prstGeom>
        </p:spPr>
        <p:txBody>
          <a:bodyPr wrap="none">
            <a:spAutoFit/>
          </a:bodyPr>
          <a:lstStyle/>
          <a:p>
            <a:r>
              <a:rPr lang="en-US" sz="1400" b="1" dirty="0">
                <a:solidFill>
                  <a:srgbClr val="FF0000"/>
                </a:solidFill>
              </a:rPr>
              <a:t>-</a:t>
            </a:r>
            <a:r>
              <a:rPr lang="en-US" sz="1400" b="1" dirty="0" smtClean="0">
                <a:solidFill>
                  <a:srgbClr val="FF0000"/>
                </a:solidFill>
              </a:rPr>
              <a:t>1250ft</a:t>
            </a:r>
            <a:endParaRPr lang="en-US" sz="1400" b="1" dirty="0">
              <a:solidFill>
                <a:srgbClr val="FF0000"/>
              </a:solidFill>
            </a:endParaRPr>
          </a:p>
        </p:txBody>
      </p:sp>
      <p:cxnSp>
        <p:nvCxnSpPr>
          <p:cNvPr id="33" name="Straight Arrow Connector 32"/>
          <p:cNvCxnSpPr/>
          <p:nvPr/>
        </p:nvCxnSpPr>
        <p:spPr>
          <a:xfrm flipV="1">
            <a:off x="3648088" y="4702287"/>
            <a:ext cx="1397578" cy="9625"/>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5419070" y="4709820"/>
            <a:ext cx="4962603" cy="11159"/>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7028089" y="4687859"/>
            <a:ext cx="805029" cy="307777"/>
          </a:xfrm>
          <a:prstGeom prst="rect">
            <a:avLst/>
          </a:prstGeom>
        </p:spPr>
        <p:txBody>
          <a:bodyPr wrap="none">
            <a:spAutoFit/>
          </a:bodyPr>
          <a:lstStyle/>
          <a:p>
            <a:r>
              <a:rPr lang="en-US" sz="1400" b="1" dirty="0" smtClean="0">
                <a:solidFill>
                  <a:srgbClr val="FF0000"/>
                </a:solidFill>
              </a:rPr>
              <a:t>+7000ft</a:t>
            </a:r>
            <a:endParaRPr lang="en-US" sz="1400" b="1" dirty="0">
              <a:solidFill>
                <a:srgbClr val="FF0000"/>
              </a:solidFill>
            </a:endParaRPr>
          </a:p>
        </p:txBody>
      </p:sp>
      <p:cxnSp>
        <p:nvCxnSpPr>
          <p:cNvPr id="42" name="Straight Arrow Connector 41"/>
          <p:cNvCxnSpPr>
            <a:stCxn id="9" idx="0"/>
            <a:endCxn id="9" idx="4"/>
          </p:cNvCxnSpPr>
          <p:nvPr/>
        </p:nvCxnSpPr>
        <p:spPr>
          <a:xfrm>
            <a:off x="7000587" y="3423585"/>
            <a:ext cx="0" cy="2427594"/>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494147" y="5551982"/>
            <a:ext cx="1213794" cy="307777"/>
          </a:xfrm>
          <a:prstGeom prst="rect">
            <a:avLst/>
          </a:prstGeom>
        </p:spPr>
        <p:txBody>
          <a:bodyPr wrap="none">
            <a:spAutoFit/>
          </a:bodyPr>
          <a:lstStyle/>
          <a:p>
            <a:r>
              <a:rPr lang="en-US" sz="1400" b="1" dirty="0" smtClean="0">
                <a:solidFill>
                  <a:srgbClr val="FF0000"/>
                </a:solidFill>
              </a:rPr>
              <a:t>+/-4000ft XR</a:t>
            </a:r>
            <a:endParaRPr lang="en-US" sz="1400" b="1" dirty="0">
              <a:solidFill>
                <a:srgbClr val="FF0000"/>
              </a:solidFill>
            </a:endParaRPr>
          </a:p>
        </p:txBody>
      </p:sp>
      <p:cxnSp>
        <p:nvCxnSpPr>
          <p:cNvPr id="45" name="Straight Arrow Connector 44"/>
          <p:cNvCxnSpPr/>
          <p:nvPr/>
        </p:nvCxnSpPr>
        <p:spPr>
          <a:xfrm>
            <a:off x="6400800" y="2057400"/>
            <a:ext cx="9236" cy="111990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4891885" y="4748218"/>
            <a:ext cx="303081" cy="104660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589285" y="4436922"/>
            <a:ext cx="1620957" cy="369332"/>
          </a:xfrm>
          <a:prstGeom prst="rect">
            <a:avLst/>
          </a:prstGeom>
        </p:spPr>
        <p:txBody>
          <a:bodyPr wrap="none">
            <a:spAutoFit/>
          </a:bodyPr>
          <a:lstStyle/>
          <a:p>
            <a:r>
              <a:rPr lang="en-US" dirty="0"/>
              <a:t>Release Point</a:t>
            </a:r>
          </a:p>
        </p:txBody>
      </p:sp>
      <p:sp>
        <p:nvSpPr>
          <p:cNvPr id="52" name="Rectangle 51"/>
          <p:cNvSpPr/>
          <p:nvPr/>
        </p:nvSpPr>
        <p:spPr>
          <a:xfrm>
            <a:off x="9763263" y="5525740"/>
            <a:ext cx="2329059" cy="923330"/>
          </a:xfrm>
          <a:prstGeom prst="rect">
            <a:avLst/>
          </a:prstGeom>
        </p:spPr>
        <p:txBody>
          <a:bodyPr wrap="square">
            <a:spAutoFit/>
          </a:bodyPr>
          <a:lstStyle/>
          <a:p>
            <a:r>
              <a:rPr lang="en-US" dirty="0" smtClean="0">
                <a:solidFill>
                  <a:srgbClr val="FF0000"/>
                </a:solidFill>
              </a:rPr>
              <a:t>*NOT </a:t>
            </a:r>
            <a:r>
              <a:rPr lang="en-US" dirty="0">
                <a:solidFill>
                  <a:srgbClr val="FF0000"/>
                </a:solidFill>
              </a:rPr>
              <a:t>TO </a:t>
            </a:r>
            <a:r>
              <a:rPr lang="en-US" dirty="0" smtClean="0">
                <a:solidFill>
                  <a:srgbClr val="FF0000"/>
                </a:solidFill>
              </a:rPr>
              <a:t>SCALE all #s interpolated from previous chart</a:t>
            </a:r>
            <a:endParaRPr lang="en-US" dirty="0">
              <a:solidFill>
                <a:srgbClr val="FF0000"/>
              </a:solidFill>
            </a:endParaRPr>
          </a:p>
        </p:txBody>
      </p:sp>
      <p:pic>
        <p:nvPicPr>
          <p:cNvPr id="30" name="Picture 29" descr="daki354eee90353dacd6by.jpg"/>
          <p:cNvPicPr>
            <a:picLocks noChangeAspect="1"/>
          </p:cNvPicPr>
          <p:nvPr/>
        </p:nvPicPr>
        <p:blipFill>
          <a:blip r:embed="rId4" cstate="print"/>
          <a:stretch>
            <a:fillRect/>
          </a:stretch>
        </p:blipFill>
        <p:spPr>
          <a:xfrm rot="15803729">
            <a:off x="3122882" y="2005398"/>
            <a:ext cx="596900" cy="447675"/>
          </a:xfrm>
          <a:prstGeom prst="rect">
            <a:avLst/>
          </a:prstGeom>
        </p:spPr>
      </p:pic>
      <p:cxnSp>
        <p:nvCxnSpPr>
          <p:cNvPr id="37" name="Straight Connector 36"/>
          <p:cNvCxnSpPr>
            <a:endCxn id="9" idx="2"/>
          </p:cNvCxnSpPr>
          <p:nvPr/>
        </p:nvCxnSpPr>
        <p:spPr>
          <a:xfrm flipH="1">
            <a:off x="3619501" y="2443299"/>
            <a:ext cx="28619" cy="21940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678011" y="2417962"/>
            <a:ext cx="4743176" cy="11120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Isosceles Triangle 31"/>
          <p:cNvSpPr/>
          <p:nvPr/>
        </p:nvSpPr>
        <p:spPr>
          <a:xfrm>
            <a:off x="7674238" y="4500250"/>
            <a:ext cx="304800" cy="228600"/>
          </a:xfrm>
          <a:prstGeom prst="triangl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34" name="TextBox 33"/>
          <p:cNvSpPr txBox="1"/>
          <p:nvPr/>
        </p:nvSpPr>
        <p:spPr>
          <a:xfrm>
            <a:off x="6110843" y="4860888"/>
            <a:ext cx="2103479" cy="523220"/>
          </a:xfrm>
          <a:prstGeom prst="rect">
            <a:avLst/>
          </a:prstGeom>
          <a:noFill/>
        </p:spPr>
        <p:txBody>
          <a:bodyPr wrap="square" rtlCol="0">
            <a:spAutoFit/>
          </a:bodyPr>
          <a:lstStyle/>
          <a:p>
            <a:r>
              <a:rPr lang="en-US" sz="1400" b="1" dirty="0" smtClean="0">
                <a:solidFill>
                  <a:srgbClr val="FFFF00"/>
                </a:solidFill>
              </a:rPr>
              <a:t>3520ft @ 60mph Distance veh travels</a:t>
            </a:r>
            <a:endParaRPr lang="en-US" sz="1400" b="1" dirty="0">
              <a:solidFill>
                <a:srgbClr val="FFFF00"/>
              </a:solidFill>
            </a:endParaRPr>
          </a:p>
        </p:txBody>
      </p:sp>
      <p:cxnSp>
        <p:nvCxnSpPr>
          <p:cNvPr id="38" name="Straight Arrow Connector 37"/>
          <p:cNvCxnSpPr/>
          <p:nvPr/>
        </p:nvCxnSpPr>
        <p:spPr>
          <a:xfrm flipV="1">
            <a:off x="5262008" y="5107733"/>
            <a:ext cx="2717030" cy="15343"/>
          </a:xfrm>
          <a:prstGeom prst="straightConnector1">
            <a:avLst/>
          </a:prstGeom>
          <a:ln>
            <a:solidFill>
              <a:srgbClr val="FFFF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32" idx="4"/>
          </p:cNvCxnSpPr>
          <p:nvPr/>
        </p:nvCxnSpPr>
        <p:spPr>
          <a:xfrm flipH="1" flipV="1">
            <a:off x="7979038" y="4728850"/>
            <a:ext cx="741724" cy="13686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bwMode="auto">
          <a:xfrm>
            <a:off x="9583824" y="2809358"/>
            <a:ext cx="2021305" cy="958067"/>
          </a:xfrm>
          <a:prstGeom prst="rect">
            <a:avLst/>
          </a:prstGeom>
          <a:no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So if vehicle stops, it’s still within FOV by 1250ft but if it reverses course likely not</a:t>
            </a:r>
          </a:p>
        </p:txBody>
      </p:sp>
      <p:cxnSp>
        <p:nvCxnSpPr>
          <p:cNvPr id="41" name="Straight Arrow Connector 40"/>
          <p:cNvCxnSpPr/>
          <p:nvPr/>
        </p:nvCxnSpPr>
        <p:spPr>
          <a:xfrm>
            <a:off x="7015875" y="4365980"/>
            <a:ext cx="3291907" cy="0"/>
          </a:xfrm>
          <a:prstGeom prst="straightConnector1">
            <a:avLst/>
          </a:prstGeom>
          <a:ln>
            <a:solidFill>
              <a:srgbClr val="00206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7787471" y="4103324"/>
            <a:ext cx="1417376" cy="307777"/>
          </a:xfrm>
          <a:prstGeom prst="rect">
            <a:avLst/>
          </a:prstGeom>
        </p:spPr>
        <p:txBody>
          <a:bodyPr wrap="none">
            <a:spAutoFit/>
          </a:bodyPr>
          <a:lstStyle/>
          <a:p>
            <a:r>
              <a:rPr lang="en-US" sz="1400" b="1" dirty="0" smtClean="0">
                <a:solidFill>
                  <a:srgbClr val="002060"/>
                </a:solidFill>
              </a:rPr>
              <a:t>+4400ft @ L.A</a:t>
            </a:r>
            <a:r>
              <a:rPr lang="en-US" sz="1400" dirty="0" smtClean="0"/>
              <a:t>.</a:t>
            </a:r>
            <a:endParaRPr lang="en-US" sz="1400" dirty="0"/>
          </a:p>
        </p:txBody>
      </p:sp>
      <p:sp>
        <p:nvSpPr>
          <p:cNvPr id="46" name="Isosceles Triangle 45"/>
          <p:cNvSpPr/>
          <p:nvPr/>
        </p:nvSpPr>
        <p:spPr>
          <a:xfrm>
            <a:off x="6803567" y="4488149"/>
            <a:ext cx="304800" cy="228600"/>
          </a:xfrm>
          <a:prstGeom prst="triangl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832015" y="2896020"/>
            <a:ext cx="1533561" cy="338554"/>
          </a:xfrm>
          <a:prstGeom prst="rect">
            <a:avLst/>
          </a:prstGeom>
        </p:spPr>
        <p:txBody>
          <a:bodyPr wrap="none">
            <a:spAutoFit/>
          </a:bodyPr>
          <a:lstStyle/>
          <a:p>
            <a:r>
              <a:rPr lang="en-US" sz="1600" b="1" dirty="0" smtClean="0">
                <a:solidFill>
                  <a:srgbClr val="00B0F0"/>
                </a:solidFill>
              </a:rPr>
              <a:t>P.A. @ 60mph</a:t>
            </a:r>
            <a:endParaRPr lang="en-US" sz="1600" b="1" dirty="0">
              <a:solidFill>
                <a:srgbClr val="00B0F0"/>
              </a:solidFill>
            </a:endParaRPr>
          </a:p>
        </p:txBody>
      </p:sp>
      <p:sp>
        <p:nvSpPr>
          <p:cNvPr id="49" name="Rectangle 48"/>
          <p:cNvSpPr/>
          <p:nvPr/>
        </p:nvSpPr>
        <p:spPr>
          <a:xfrm>
            <a:off x="5684887" y="4423551"/>
            <a:ext cx="805029" cy="307777"/>
          </a:xfrm>
          <a:prstGeom prst="rect">
            <a:avLst/>
          </a:prstGeom>
        </p:spPr>
        <p:txBody>
          <a:bodyPr wrap="none">
            <a:spAutoFit/>
          </a:bodyPr>
          <a:lstStyle/>
          <a:p>
            <a:r>
              <a:rPr lang="en-US" sz="1400" b="1" dirty="0" smtClean="0">
                <a:solidFill>
                  <a:schemeClr val="accent1">
                    <a:lumMod val="75000"/>
                  </a:schemeClr>
                </a:solidFill>
              </a:rPr>
              <a:t>+2600ft</a:t>
            </a:r>
            <a:endParaRPr lang="en-US" sz="1400" b="1" dirty="0">
              <a:solidFill>
                <a:schemeClr val="accent1">
                  <a:lumMod val="75000"/>
                </a:schemeClr>
              </a:solidFill>
            </a:endParaRPr>
          </a:p>
        </p:txBody>
      </p:sp>
      <p:cxnSp>
        <p:nvCxnSpPr>
          <p:cNvPr id="53" name="Straight Arrow Connector 52"/>
          <p:cNvCxnSpPr>
            <a:endCxn id="46" idx="5"/>
          </p:cNvCxnSpPr>
          <p:nvPr/>
        </p:nvCxnSpPr>
        <p:spPr>
          <a:xfrm flipH="1">
            <a:off x="7032167" y="3188588"/>
            <a:ext cx="388819" cy="141386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3678011" y="4362437"/>
            <a:ext cx="3322576" cy="7087"/>
          </a:xfrm>
          <a:prstGeom prst="straightConnector1">
            <a:avLst/>
          </a:prstGeom>
          <a:ln>
            <a:solidFill>
              <a:srgbClr val="00206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5199088" y="4105792"/>
            <a:ext cx="1372492" cy="307777"/>
          </a:xfrm>
          <a:prstGeom prst="rect">
            <a:avLst/>
          </a:prstGeom>
        </p:spPr>
        <p:txBody>
          <a:bodyPr wrap="none">
            <a:spAutoFit/>
          </a:bodyPr>
          <a:lstStyle/>
          <a:p>
            <a:r>
              <a:rPr lang="en-US" sz="1400" dirty="0">
                <a:solidFill>
                  <a:srgbClr val="002060"/>
                </a:solidFill>
              </a:rPr>
              <a:t>-</a:t>
            </a:r>
            <a:r>
              <a:rPr lang="en-US" sz="1400" b="1" dirty="0" smtClean="0">
                <a:solidFill>
                  <a:srgbClr val="002060"/>
                </a:solidFill>
              </a:rPr>
              <a:t>3850ft @ L.A</a:t>
            </a:r>
            <a:r>
              <a:rPr lang="en-US" sz="1400" b="1" dirty="0" smtClean="0"/>
              <a:t>.</a:t>
            </a:r>
            <a:endParaRPr lang="en-US" sz="1400" b="1" dirty="0"/>
          </a:p>
        </p:txBody>
      </p:sp>
      <p:sp>
        <p:nvSpPr>
          <p:cNvPr id="60" name="Rectangle 59"/>
          <p:cNvSpPr/>
          <p:nvPr/>
        </p:nvSpPr>
        <p:spPr>
          <a:xfrm>
            <a:off x="438586" y="5593713"/>
            <a:ext cx="2691571" cy="830997"/>
          </a:xfrm>
          <a:prstGeom prst="rect">
            <a:avLst/>
          </a:prstGeom>
        </p:spPr>
        <p:txBody>
          <a:bodyPr wrap="none">
            <a:spAutoFit/>
          </a:bodyPr>
          <a:lstStyle/>
          <a:p>
            <a:r>
              <a:rPr lang="en-US" sz="1600" dirty="0" smtClean="0"/>
              <a:t>L.A.= Laser Acquisition</a:t>
            </a:r>
          </a:p>
          <a:p>
            <a:r>
              <a:rPr lang="en-US" sz="1600" dirty="0" smtClean="0">
                <a:solidFill>
                  <a:srgbClr val="00B0F0"/>
                </a:solidFill>
              </a:rPr>
              <a:t>P.A.= Phantom </a:t>
            </a:r>
            <a:r>
              <a:rPr lang="en-US" sz="1600" dirty="0" err="1" smtClean="0">
                <a:solidFill>
                  <a:srgbClr val="00B0F0"/>
                </a:solidFill>
              </a:rPr>
              <a:t>Aimpoint</a:t>
            </a:r>
            <a:endParaRPr lang="en-US" sz="1600" dirty="0" smtClean="0">
              <a:solidFill>
                <a:srgbClr val="00B0F0"/>
              </a:solidFill>
            </a:endParaRPr>
          </a:p>
          <a:p>
            <a:r>
              <a:rPr lang="en-US" sz="1600" dirty="0" smtClean="0">
                <a:solidFill>
                  <a:srgbClr val="FFC000"/>
                </a:solidFill>
              </a:rPr>
              <a:t>P.A.P.= Predict Ahead Point</a:t>
            </a:r>
            <a:endParaRPr lang="en-US" sz="1600" dirty="0">
              <a:solidFill>
                <a:srgbClr val="FFC000"/>
              </a:solidFill>
            </a:endParaRPr>
          </a:p>
        </p:txBody>
      </p:sp>
    </p:spTree>
    <p:extLst>
      <p:ext uri="{BB962C8B-B14F-4D97-AF65-F5344CB8AC3E}">
        <p14:creationId xmlns:p14="http://schemas.microsoft.com/office/powerpoint/2010/main" val="16589443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algn="ctr"/>
            <a:r>
              <a:rPr lang="en-US" altLang="en-US" dirty="0" smtClean="0"/>
              <a:t>OWT</a:t>
            </a:r>
            <a:endParaRPr lang="en-US" altLang="en-US" dirty="0"/>
          </a:p>
        </p:txBody>
      </p:sp>
      <p:sp>
        <p:nvSpPr>
          <p:cNvPr id="136195" name="Rectangle 3"/>
          <p:cNvSpPr>
            <a:spLocks noGrp="1" noChangeArrowheads="1"/>
          </p:cNvSpPr>
          <p:nvPr>
            <p:ph type="body" idx="1"/>
          </p:nvPr>
        </p:nvSpPr>
        <p:spPr>
          <a:xfrm>
            <a:off x="406401" y="1327150"/>
            <a:ext cx="10841567" cy="4540250"/>
          </a:xfrm>
        </p:spPr>
        <p:txBody>
          <a:bodyPr/>
          <a:lstStyle/>
          <a:p>
            <a:r>
              <a:rPr lang="en-US" altLang="en-US" sz="2000" dirty="0" smtClean="0"/>
              <a:t>On Wing Track should always be set to ON (but not required outside CDO)</a:t>
            </a:r>
          </a:p>
          <a:p>
            <a:pPr lvl="1"/>
            <a:r>
              <a:rPr lang="en-US" altLang="en-US" sz="2000" dirty="0" smtClean="0"/>
              <a:t>It acquires the Satellites first and then tracks them</a:t>
            </a:r>
          </a:p>
          <a:p>
            <a:pPr lvl="1"/>
            <a:r>
              <a:rPr lang="en-US" altLang="en-US" sz="2000" dirty="0" smtClean="0"/>
              <a:t>As it tracks, it does not process the information</a:t>
            </a:r>
          </a:p>
          <a:p>
            <a:pPr lvl="1"/>
            <a:r>
              <a:rPr lang="en-US" altLang="en-US" sz="2000" dirty="0" smtClean="0"/>
              <a:t>Once released it will process Sat data to guide to the Phantom </a:t>
            </a:r>
            <a:r>
              <a:rPr lang="en-US" altLang="en-US" sz="2000" dirty="0" err="1" smtClean="0"/>
              <a:t>Aimpoint</a:t>
            </a:r>
            <a:endParaRPr lang="en-US" altLang="en-US" sz="2000" dirty="0" smtClean="0"/>
          </a:p>
          <a:p>
            <a:pPr lvl="1"/>
            <a:r>
              <a:rPr lang="en-US" altLang="en-US" sz="2000" dirty="0" smtClean="0">
                <a:solidFill>
                  <a:srgbClr val="C00000"/>
                </a:solidFill>
              </a:rPr>
              <a:t>With OWT on it is possible for the JDAM to flash yellow occasionally as it loses one of the </a:t>
            </a:r>
            <a:r>
              <a:rPr lang="en-US" altLang="en-US" sz="2000" dirty="0" err="1" smtClean="0">
                <a:solidFill>
                  <a:srgbClr val="C00000"/>
                </a:solidFill>
              </a:rPr>
              <a:t>Sats</a:t>
            </a:r>
            <a:r>
              <a:rPr lang="en-US" altLang="en-US" sz="2000" dirty="0" smtClean="0">
                <a:solidFill>
                  <a:srgbClr val="C00000"/>
                </a:solidFill>
              </a:rPr>
              <a:t>, check the detailed status page to confirm.  If loss of Sat, there is no degradation for normal release outside of a CDO environment as long as TXA1 present.  You could also turn OWT off as long as you don’t expect CDO</a:t>
            </a:r>
          </a:p>
          <a:p>
            <a:pPr lvl="1"/>
            <a:r>
              <a:rPr lang="en-US" altLang="en-US" sz="2000" dirty="0" smtClean="0">
                <a:solidFill>
                  <a:srgbClr val="FFC000"/>
                </a:solidFill>
              </a:rPr>
              <a:t>OWT does not work with older ACP1/ACP2 Nighthawks need </a:t>
            </a:r>
            <a:r>
              <a:rPr lang="en-US" altLang="en-US" sz="2000" u="sng" dirty="0" smtClean="0">
                <a:solidFill>
                  <a:srgbClr val="00B050"/>
                </a:solidFill>
              </a:rPr>
              <a:t>GPS SAASM Receivers</a:t>
            </a:r>
          </a:p>
          <a:p>
            <a:pPr lvl="2"/>
            <a:r>
              <a:rPr lang="en-US" altLang="en-US" sz="2000" u="sng" dirty="0" smtClean="0"/>
              <a:t>How you can tell during walk around:</a:t>
            </a:r>
            <a:endParaRPr lang="en-US" altLang="en-US" sz="2000" dirty="0"/>
          </a:p>
          <a:p>
            <a:pPr lvl="3"/>
            <a:r>
              <a:rPr lang="en-US" altLang="en-US" sz="1600" dirty="0" smtClean="0"/>
              <a:t>If you have a FMU-572 A/B then </a:t>
            </a:r>
            <a:r>
              <a:rPr lang="en-US" altLang="en-US" sz="1600" u="sng" dirty="0" smtClean="0"/>
              <a:t>no</a:t>
            </a:r>
            <a:r>
              <a:rPr lang="en-US" altLang="en-US" sz="1600" dirty="0" smtClean="0"/>
              <a:t> OWT</a:t>
            </a:r>
          </a:p>
          <a:p>
            <a:pPr lvl="3"/>
            <a:r>
              <a:rPr lang="en-US" altLang="en-US" sz="1600" dirty="0" smtClean="0"/>
              <a:t>If you have a FMU-572 B/B or B/C then you have OWT</a:t>
            </a:r>
            <a:endParaRPr lang="en-US" altLang="en-US" sz="1600" dirty="0"/>
          </a:p>
        </p:txBody>
      </p:sp>
      <p:sp>
        <p:nvSpPr>
          <p:cNvPr id="136199" name="Text Box 7"/>
          <p:cNvSpPr txBox="1">
            <a:spLocks noChangeArrowheads="1"/>
          </p:cNvSpPr>
          <p:nvPr/>
        </p:nvSpPr>
        <p:spPr bwMode="auto">
          <a:xfrm>
            <a:off x="4929188" y="-55563"/>
            <a:ext cx="20891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solidFill>
                  <a:srgbClr val="008000"/>
                </a:solidFill>
              </a:rPr>
              <a:t>Boeing Proprietary</a:t>
            </a:r>
          </a:p>
        </p:txBody>
      </p:sp>
      <p:sp>
        <p:nvSpPr>
          <p:cNvPr id="136200" name="Text Box 8"/>
          <p:cNvSpPr txBox="1">
            <a:spLocks noChangeArrowheads="1"/>
          </p:cNvSpPr>
          <p:nvPr/>
        </p:nvSpPr>
        <p:spPr bwMode="auto">
          <a:xfrm>
            <a:off x="4806950" y="6491288"/>
            <a:ext cx="2089150" cy="366712"/>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solidFill>
                  <a:srgbClr val="008000"/>
                </a:solidFill>
              </a:rPr>
              <a:t>Boeing Proprietary</a:t>
            </a:r>
          </a:p>
        </p:txBody>
      </p:sp>
    </p:spTree>
    <p:extLst>
      <p:ext uri="{BB962C8B-B14F-4D97-AF65-F5344CB8AC3E}">
        <p14:creationId xmlns:p14="http://schemas.microsoft.com/office/powerpoint/2010/main" val="28709764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210" y="114145"/>
            <a:ext cx="9042400" cy="1143000"/>
          </a:xfrm>
        </p:spPr>
        <p:txBody>
          <a:bodyPr/>
          <a:lstStyle/>
          <a:p>
            <a:r>
              <a:rPr lang="en-US" dirty="0" smtClean="0"/>
              <a:t>GBU-54 Limitations</a:t>
            </a:r>
            <a:endParaRPr lang="en-US" dirty="0"/>
          </a:p>
        </p:txBody>
      </p:sp>
      <p:sp>
        <p:nvSpPr>
          <p:cNvPr id="4" name="Rectangle 3"/>
          <p:cNvSpPr txBox="1">
            <a:spLocks noChangeArrowheads="1"/>
          </p:cNvSpPr>
          <p:nvPr/>
        </p:nvSpPr>
        <p:spPr>
          <a:xfrm>
            <a:off x="406401" y="1327150"/>
            <a:ext cx="10841567" cy="4540250"/>
          </a:xfrm>
          <a:prstGeom prst="rect">
            <a:avLst/>
          </a:prstGeom>
        </p:spPr>
        <p:txBody>
          <a:bodyPr/>
          <a:lstStyle>
            <a:lvl1pPr marL="285750" indent="-285750" algn="l" rtl="0" eaLnBrk="0" fontAlgn="base" hangingPunct="0">
              <a:spcBef>
                <a:spcPct val="20000"/>
              </a:spcBef>
              <a:spcAft>
                <a:spcPct val="0"/>
              </a:spcAft>
              <a:buClr>
                <a:srgbClr val="0C2D83"/>
              </a:buClr>
              <a:buSzPct val="80000"/>
              <a:buFont typeface="Wingdings" pitchFamily="2" charset="2"/>
              <a:buChar char="n"/>
              <a:defRPr sz="2400" b="1">
                <a:solidFill>
                  <a:schemeClr val="tx1"/>
                </a:solidFill>
                <a:latin typeface="+mn-lt"/>
                <a:ea typeface="+mn-ea"/>
                <a:cs typeface="+mn-cs"/>
              </a:defRPr>
            </a:lvl1pPr>
            <a:lvl2pPr marL="688975" indent="-282575" algn="l" rtl="0" eaLnBrk="0" fontAlgn="base" hangingPunct="0">
              <a:spcBef>
                <a:spcPct val="20000"/>
              </a:spcBef>
              <a:spcAft>
                <a:spcPct val="0"/>
              </a:spcAft>
              <a:buClr>
                <a:srgbClr val="0C2D83"/>
              </a:buClr>
              <a:buSzPct val="80000"/>
              <a:buFont typeface="Wingdings" pitchFamily="2" charset="2"/>
              <a:buChar char="n"/>
              <a:defRPr sz="2400" b="1">
                <a:solidFill>
                  <a:schemeClr val="tx1"/>
                </a:solidFill>
                <a:latin typeface="+mn-lt"/>
              </a:defRPr>
            </a:lvl2pPr>
            <a:lvl3pPr marL="1027113" indent="-223838" algn="l" rtl="0" eaLnBrk="0" fontAlgn="base" hangingPunct="0">
              <a:spcBef>
                <a:spcPct val="20000"/>
              </a:spcBef>
              <a:spcAft>
                <a:spcPct val="0"/>
              </a:spcAft>
              <a:buClr>
                <a:srgbClr val="0C2D83"/>
              </a:buClr>
              <a:buSzPct val="80000"/>
              <a:buFont typeface="Wingdings" pitchFamily="2" charset="2"/>
              <a:buChar char="n"/>
              <a:defRPr sz="2400" b="1">
                <a:solidFill>
                  <a:schemeClr val="tx1"/>
                </a:solidFill>
                <a:latin typeface="+mn-lt"/>
              </a:defRPr>
            </a:lvl3pPr>
            <a:lvl4pPr marL="1600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9pPr>
          </a:lstStyle>
          <a:p>
            <a:r>
              <a:rPr lang="en-US" altLang="en-US" sz="1800" kern="0" dirty="0" smtClean="0"/>
              <a:t>Due to the Phantom </a:t>
            </a:r>
            <a:r>
              <a:rPr lang="en-US" altLang="en-US" sz="1800" kern="0" dirty="0" err="1" smtClean="0"/>
              <a:t>Aimpoint</a:t>
            </a:r>
            <a:r>
              <a:rPr lang="en-US" altLang="en-US" sz="1800" kern="0" dirty="0" smtClean="0"/>
              <a:t>, if a moving target reverses course or maneuvers aggressively immediately after release, there is a possibility that the bomb will never pick up the laser energy if you stay on the vehicle.</a:t>
            </a:r>
          </a:p>
          <a:p>
            <a:endParaRPr lang="en-US" altLang="en-US" sz="1800" kern="0" dirty="0"/>
          </a:p>
          <a:p>
            <a:r>
              <a:rPr lang="en-US" altLang="en-US" sz="1800" kern="0" dirty="0" smtClean="0"/>
              <a:t>GBIT 1.3 SCR2056 has GBU-54s but not validated, use GWTS if preplanning static shots</a:t>
            </a:r>
          </a:p>
          <a:p>
            <a:r>
              <a:rPr lang="en-US" altLang="en-US" sz="1800" kern="0" dirty="0" smtClean="0">
                <a:solidFill>
                  <a:srgbClr val="FF0000"/>
                </a:solidFill>
              </a:rPr>
              <a:t>There is no planning software at this point that can provide an accurate THB for moving </a:t>
            </a:r>
            <a:r>
              <a:rPr lang="en-US" altLang="en-US" sz="1800" kern="0" dirty="0" err="1" smtClean="0">
                <a:solidFill>
                  <a:srgbClr val="FF0000"/>
                </a:solidFill>
              </a:rPr>
              <a:t>tgts</a:t>
            </a:r>
            <a:endParaRPr lang="en-US" altLang="en-US" sz="1800" kern="0" dirty="0" smtClean="0">
              <a:solidFill>
                <a:srgbClr val="FF0000"/>
              </a:solidFill>
            </a:endParaRPr>
          </a:p>
          <a:p>
            <a:pPr lvl="1"/>
            <a:r>
              <a:rPr lang="en-US" altLang="en-US" sz="1800" kern="0" dirty="0" smtClean="0"/>
              <a:t>Recommend doing route scans to </a:t>
            </a:r>
            <a:r>
              <a:rPr lang="en-US" altLang="en-US" sz="1800" kern="0" dirty="0" err="1" smtClean="0"/>
              <a:t>inc</a:t>
            </a:r>
            <a:r>
              <a:rPr lang="en-US" altLang="en-US" sz="1800" kern="0" dirty="0" smtClean="0"/>
              <a:t> confidence that the veh will not reverse or maneuver for at least 15 sec post release or wait for veh speed to slow below 30mph.  </a:t>
            </a:r>
          </a:p>
          <a:p>
            <a:pPr lvl="1"/>
            <a:endParaRPr lang="en-US" altLang="en-US" sz="1800" kern="0" dirty="0"/>
          </a:p>
          <a:p>
            <a:r>
              <a:rPr lang="en-US" altLang="en-US" sz="1800" kern="0" dirty="0" smtClean="0"/>
              <a:t>If you choose to attack a fast moving target you need to discuss whether you will stay on the veh or continue the track to pick up the bomb and then shift it.</a:t>
            </a:r>
          </a:p>
          <a:p>
            <a:pPr lvl="1"/>
            <a:r>
              <a:rPr lang="en-US" altLang="en-US" sz="1800" kern="0" dirty="0" smtClean="0"/>
              <a:t>If you stay with the track, continue the track speed and course until 15 TOF, then begin shifting to ensure you are in laser track mode</a:t>
            </a:r>
          </a:p>
          <a:p>
            <a:pPr lvl="1"/>
            <a:r>
              <a:rPr lang="en-US" altLang="en-US" sz="1800" kern="0" dirty="0" smtClean="0"/>
              <a:t>If you stay on the veh</a:t>
            </a:r>
            <a:r>
              <a:rPr lang="en-US" altLang="en-US" sz="1800" kern="0" dirty="0"/>
              <a:t> </a:t>
            </a:r>
            <a:r>
              <a:rPr lang="en-US" altLang="en-US" sz="1800" kern="0" dirty="0" smtClean="0"/>
              <a:t>the bomb will most likely hit the Predict Ahead Point (which you don’t know)</a:t>
            </a:r>
            <a:endParaRPr lang="en-US" altLang="en-US" sz="1800" kern="0" dirty="0"/>
          </a:p>
        </p:txBody>
      </p:sp>
    </p:spTree>
    <p:extLst>
      <p:ext uri="{BB962C8B-B14F-4D97-AF65-F5344CB8AC3E}">
        <p14:creationId xmlns:p14="http://schemas.microsoft.com/office/powerpoint/2010/main" val="2068469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GBU-54 Post Release Maneuvering</a:t>
            </a:r>
            <a:endParaRPr lang="en-US" dirty="0"/>
          </a:p>
        </p:txBody>
      </p:sp>
      <p:sp>
        <p:nvSpPr>
          <p:cNvPr id="3" name="TextBox 2"/>
          <p:cNvSpPr txBox="1"/>
          <p:nvPr/>
        </p:nvSpPr>
        <p:spPr>
          <a:xfrm>
            <a:off x="286083" y="1219200"/>
            <a:ext cx="10403307" cy="4955203"/>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Consideration needs to be given for post release maneuvering on moving targets</a:t>
            </a:r>
          </a:p>
          <a:p>
            <a:pPr marL="742950" lvl="1" indent="-285750">
              <a:buFont typeface="Arial" panose="020B0604020202020204" pitchFamily="34" charset="0"/>
              <a:buChar char="•"/>
            </a:pPr>
            <a:r>
              <a:rPr lang="en-US" sz="2000" dirty="0" smtClean="0"/>
              <a:t>Veh speed greatly affects what you should do post release</a:t>
            </a:r>
          </a:p>
          <a:p>
            <a:pPr marL="1200150" lvl="2" indent="-285750">
              <a:buFont typeface="Arial" panose="020B0604020202020204" pitchFamily="34" charset="0"/>
              <a:buChar char="•"/>
            </a:pPr>
            <a:r>
              <a:rPr lang="en-US" sz="2000" dirty="0" smtClean="0"/>
              <a:t>Less than 20mph*: Normal GBU turn at 69deg</a:t>
            </a:r>
          </a:p>
          <a:p>
            <a:pPr marL="1657350" lvl="3" indent="-285750">
              <a:buFont typeface="Arial" panose="020B0604020202020204" pitchFamily="34" charset="0"/>
              <a:buChar char="•"/>
            </a:pPr>
            <a:r>
              <a:rPr lang="en-US" sz="2000" dirty="0" smtClean="0"/>
              <a:t>Level straight thru in this regime can put the dep in the 80s and makes it more difficult for the SO due to the rotation of the MTS</a:t>
            </a:r>
          </a:p>
          <a:p>
            <a:pPr marL="1657350" lvl="3" indent="-285750">
              <a:buFont typeface="Arial" panose="020B0604020202020204" pitchFamily="34" charset="0"/>
              <a:buChar char="•"/>
            </a:pPr>
            <a:r>
              <a:rPr lang="en-US" sz="2000" dirty="0" smtClean="0"/>
              <a:t>Turning before 69deg throws the Nadir cone right over the veh</a:t>
            </a:r>
          </a:p>
          <a:p>
            <a:pPr marL="1657350" lvl="3" indent="-285750">
              <a:buFont typeface="Arial" panose="020B0604020202020204" pitchFamily="34" charset="0"/>
              <a:buChar char="•"/>
            </a:pPr>
            <a:r>
              <a:rPr lang="en-US" sz="2000" dirty="0" smtClean="0"/>
              <a:t>Altitude and release point play a factor in these decisions</a:t>
            </a:r>
          </a:p>
          <a:p>
            <a:pPr marL="1657350" lvl="3" indent="-285750">
              <a:buFont typeface="Arial" panose="020B0604020202020204" pitchFamily="34" charset="0"/>
              <a:buChar char="•"/>
            </a:pPr>
            <a:r>
              <a:rPr lang="en-US" sz="2000" dirty="0" smtClean="0"/>
              <a:t>Consider releasing later in the LAR to ensure earlier turn out</a:t>
            </a:r>
          </a:p>
          <a:p>
            <a:pPr marL="1200150" lvl="2" indent="-285750">
              <a:buFont typeface="Arial" panose="020B0604020202020204" pitchFamily="34" charset="0"/>
              <a:buChar char="•"/>
            </a:pPr>
            <a:r>
              <a:rPr lang="en-US" sz="2000" dirty="0" smtClean="0"/>
              <a:t>Greater </a:t>
            </a:r>
            <a:r>
              <a:rPr lang="en-US" sz="2000" smtClean="0"/>
              <a:t>than 20mph</a:t>
            </a:r>
            <a:r>
              <a:rPr lang="en-US" sz="2000" dirty="0" smtClean="0"/>
              <a:t>*: Level Straight-Thru</a:t>
            </a:r>
          </a:p>
          <a:p>
            <a:pPr marL="1657350" lvl="3" indent="-285750">
              <a:buFont typeface="Arial" panose="020B0604020202020204" pitchFamily="34" charset="0"/>
              <a:buChar char="•"/>
            </a:pPr>
            <a:r>
              <a:rPr lang="en-US" sz="2000" dirty="0" smtClean="0"/>
              <a:t>If released early in the LAR, dep should stay below 80deg</a:t>
            </a:r>
          </a:p>
          <a:p>
            <a:pPr marL="1657350" lvl="3" indent="-285750">
              <a:buFont typeface="Arial" panose="020B0604020202020204" pitchFamily="34" charset="0"/>
              <a:buChar char="•"/>
            </a:pPr>
            <a:r>
              <a:rPr lang="en-US" sz="2000" dirty="0" smtClean="0"/>
              <a:t>If dep is going to hit 80 with more than 10 TOF, execute Nadir Avoidance</a:t>
            </a:r>
          </a:p>
          <a:p>
            <a:pPr marL="1657350" lvl="3"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u="sng" dirty="0" smtClean="0">
                <a:solidFill>
                  <a:srgbClr val="00B0F0"/>
                </a:solidFill>
              </a:rPr>
              <a:t>Bottom Line</a:t>
            </a:r>
            <a:r>
              <a:rPr lang="en-US" sz="2000" dirty="0" smtClean="0">
                <a:solidFill>
                  <a:srgbClr val="00B0F0"/>
                </a:solidFill>
              </a:rPr>
              <a:t>: </a:t>
            </a:r>
            <a:r>
              <a:rPr lang="en-US" sz="2000" i="1" dirty="0" smtClean="0">
                <a:solidFill>
                  <a:srgbClr val="00B0F0"/>
                </a:solidFill>
              </a:rPr>
              <a:t>For slower moving targets there is high potential for Nadir situations to develop, plan accordingly</a:t>
            </a:r>
            <a:endParaRPr lang="en-US" sz="2000" i="1" dirty="0">
              <a:solidFill>
                <a:srgbClr val="00B0F0"/>
              </a:solidFill>
            </a:endParaRPr>
          </a:p>
        </p:txBody>
      </p:sp>
      <p:sp>
        <p:nvSpPr>
          <p:cNvPr id="4" name="TextBox 3"/>
          <p:cNvSpPr txBox="1"/>
          <p:nvPr/>
        </p:nvSpPr>
        <p:spPr>
          <a:xfrm>
            <a:off x="7443537" y="6039853"/>
            <a:ext cx="3578737" cy="369332"/>
          </a:xfrm>
          <a:prstGeom prst="rect">
            <a:avLst/>
          </a:prstGeom>
          <a:noFill/>
        </p:spPr>
        <p:txBody>
          <a:bodyPr wrap="none" rtlCol="0">
            <a:spAutoFit/>
          </a:bodyPr>
          <a:lstStyle/>
          <a:p>
            <a:r>
              <a:rPr lang="en-US" dirty="0" smtClean="0"/>
              <a:t>*Applies to greater than 20K HAT</a:t>
            </a:r>
            <a:endParaRPr lang="en-US" dirty="0"/>
          </a:p>
        </p:txBody>
      </p:sp>
    </p:spTree>
    <p:extLst>
      <p:ext uri="{BB962C8B-B14F-4D97-AF65-F5344CB8AC3E}">
        <p14:creationId xmlns:p14="http://schemas.microsoft.com/office/powerpoint/2010/main" val="1270910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833" y="224481"/>
            <a:ext cx="9042400" cy="1143000"/>
          </a:xfrm>
        </p:spPr>
        <p:txBody>
          <a:bodyPr/>
          <a:lstStyle/>
          <a:p>
            <a:pPr algn="ctr"/>
            <a:r>
              <a:rPr lang="en-US" dirty="0" smtClean="0"/>
              <a:t>Overview</a:t>
            </a:r>
            <a:endParaRPr lang="en-US" dirty="0"/>
          </a:p>
        </p:txBody>
      </p:sp>
      <p:sp>
        <p:nvSpPr>
          <p:cNvPr id="3" name="Content Placeholder 2"/>
          <p:cNvSpPr>
            <a:spLocks noGrp="1"/>
          </p:cNvSpPr>
          <p:nvPr>
            <p:ph idx="1"/>
          </p:nvPr>
        </p:nvSpPr>
        <p:spPr>
          <a:xfrm>
            <a:off x="463551" y="1625600"/>
            <a:ext cx="10841567" cy="4324350"/>
          </a:xfrm>
        </p:spPr>
        <p:txBody>
          <a:bodyPr/>
          <a:lstStyle/>
          <a:p>
            <a:r>
              <a:rPr lang="en-US" dirty="0" err="1" smtClean="0"/>
              <a:t>Quicklook</a:t>
            </a:r>
            <a:endParaRPr lang="en-US" dirty="0" smtClean="0"/>
          </a:p>
          <a:p>
            <a:r>
              <a:rPr lang="en-US" dirty="0" smtClean="0"/>
              <a:t>Specs</a:t>
            </a:r>
          </a:p>
          <a:p>
            <a:r>
              <a:rPr lang="en-US" dirty="0" smtClean="0"/>
              <a:t>LR Preflight</a:t>
            </a:r>
          </a:p>
          <a:p>
            <a:r>
              <a:rPr lang="en-US" dirty="0" smtClean="0"/>
              <a:t>Guidance</a:t>
            </a:r>
          </a:p>
          <a:p>
            <a:r>
              <a:rPr lang="en-US" dirty="0" smtClean="0"/>
              <a:t>CDO</a:t>
            </a:r>
          </a:p>
          <a:p>
            <a:r>
              <a:rPr lang="en-US" dirty="0" smtClean="0"/>
              <a:t>Laser Summary</a:t>
            </a:r>
          </a:p>
          <a:p>
            <a:r>
              <a:rPr lang="en-US" dirty="0" smtClean="0"/>
              <a:t>SMS Changes</a:t>
            </a:r>
          </a:p>
          <a:p>
            <a:r>
              <a:rPr lang="en-US" dirty="0" smtClean="0"/>
              <a:t>HUD</a:t>
            </a:r>
          </a:p>
          <a:p>
            <a:r>
              <a:rPr lang="en-US" dirty="0" smtClean="0"/>
              <a:t>LAR</a:t>
            </a:r>
          </a:p>
          <a:p>
            <a:r>
              <a:rPr lang="en-US" dirty="0" smtClean="0"/>
              <a:t>Tactics</a:t>
            </a:r>
          </a:p>
          <a:p>
            <a:endParaRPr lang="en-US" dirty="0" smtClean="0"/>
          </a:p>
          <a:p>
            <a:endParaRPr lang="en-US" dirty="0" smtClean="0"/>
          </a:p>
          <a:p>
            <a:endParaRPr lang="en-US" dirty="0" smtClean="0"/>
          </a:p>
          <a:p>
            <a:endParaRPr lang="en-US" dirty="0" smtClean="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2399" y="1625599"/>
            <a:ext cx="6109959" cy="4582469"/>
          </a:xfrm>
          <a:prstGeom prst="rect">
            <a:avLst/>
          </a:prstGeom>
        </p:spPr>
      </p:pic>
    </p:spTree>
    <p:extLst>
      <p:ext uri="{BB962C8B-B14F-4D97-AF65-F5344CB8AC3E}">
        <p14:creationId xmlns:p14="http://schemas.microsoft.com/office/powerpoint/2010/main" val="181731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89318A1-174D-4DEE-8106-03A37B9BCF15}" type="slidenum">
              <a:rPr lang="en-US" sz="1000"/>
              <a:pPr/>
              <a:t>20</a:t>
            </a:fld>
            <a:endParaRPr lang="en-US" sz="1000" dirty="0"/>
          </a:p>
        </p:txBody>
      </p:sp>
      <p:sp>
        <p:nvSpPr>
          <p:cNvPr id="4" name="Title 3"/>
          <p:cNvSpPr>
            <a:spLocks noGrp="1"/>
          </p:cNvSpPr>
          <p:nvPr>
            <p:ph type="title"/>
          </p:nvPr>
        </p:nvSpPr>
        <p:spPr/>
        <p:txBody>
          <a:bodyPr/>
          <a:lstStyle/>
          <a:p>
            <a:pPr algn="ctr"/>
            <a:r>
              <a:rPr lang="en-US" dirty="0"/>
              <a:t>INS Only LJDAM </a:t>
            </a:r>
            <a:r>
              <a:rPr lang="en-US" dirty="0" smtClean="0"/>
              <a:t>Performance </a:t>
            </a:r>
            <a:r>
              <a:rPr lang="en-US" sz="900" dirty="0" smtClean="0">
                <a:solidFill>
                  <a:srgbClr val="0070C0"/>
                </a:solidFill>
              </a:rPr>
              <a:t>(Boeing)</a:t>
            </a:r>
            <a:endParaRPr lang="en-US" sz="900" dirty="0">
              <a:solidFill>
                <a:srgbClr val="0070C0"/>
              </a:solidFill>
            </a:endParaRPr>
          </a:p>
        </p:txBody>
      </p:sp>
      <p:sp>
        <p:nvSpPr>
          <p:cNvPr id="5" name="Text Placeholder 4"/>
          <p:cNvSpPr>
            <a:spLocks noGrp="1"/>
          </p:cNvSpPr>
          <p:nvPr>
            <p:ph type="body" sz="quarter" idx="13"/>
          </p:nvPr>
        </p:nvSpPr>
        <p:spPr>
          <a:xfrm>
            <a:off x="423719" y="1251504"/>
            <a:ext cx="11082481" cy="5015946"/>
          </a:xfrm>
        </p:spPr>
        <p:txBody>
          <a:bodyPr/>
          <a:lstStyle/>
          <a:p>
            <a:r>
              <a:rPr lang="en-US" sz="2000" dirty="0"/>
              <a:t>There is no </a:t>
            </a:r>
            <a:r>
              <a:rPr lang="en-US" sz="2000" dirty="0" smtClean="0"/>
              <a:t>effect </a:t>
            </a:r>
            <a:r>
              <a:rPr lang="en-US" sz="2000" dirty="0"/>
              <a:t>on LJDAM accuracy performance when operating in a GPS-denied </a:t>
            </a:r>
            <a:r>
              <a:rPr lang="en-US" sz="2000" dirty="0" smtClean="0"/>
              <a:t>environment with OWT ON</a:t>
            </a:r>
            <a:endParaRPr lang="en-US" sz="2000" dirty="0"/>
          </a:p>
          <a:p>
            <a:r>
              <a:rPr lang="en-US" sz="2000" dirty="0"/>
              <a:t>Per the LJDAM specification, LJDAM will meet the accuracy requirements under the following conditions:</a:t>
            </a:r>
          </a:p>
          <a:p>
            <a:pPr lvl="1"/>
            <a:r>
              <a:rPr lang="en-US" sz="2000" dirty="0"/>
              <a:t>Target Location Error (TLE) less than or equal to 37m (1 sigma)</a:t>
            </a:r>
          </a:p>
          <a:p>
            <a:pPr lvl="1"/>
            <a:r>
              <a:rPr lang="en-US" sz="2000" dirty="0"/>
              <a:t>GPS quality handoff</a:t>
            </a:r>
          </a:p>
          <a:p>
            <a:pPr lvl="1"/>
            <a:r>
              <a:rPr lang="en-US" sz="2000" dirty="0"/>
              <a:t>GPS-Aided or </a:t>
            </a:r>
            <a:r>
              <a:rPr lang="en-US" sz="2000" dirty="0" smtClean="0"/>
              <a:t>Unaided (INS) </a:t>
            </a:r>
            <a:r>
              <a:rPr lang="en-US" sz="2000" dirty="0"/>
              <a:t>LJDAM Navigation</a:t>
            </a:r>
          </a:p>
          <a:p>
            <a:pPr lvl="1"/>
            <a:r>
              <a:rPr lang="en-US" sz="2000" dirty="0"/>
              <a:t>Conditions to support a sufficient laser acquisition range</a:t>
            </a:r>
          </a:p>
          <a:p>
            <a:pPr lvl="1"/>
            <a:r>
              <a:rPr lang="en-US" sz="2000" dirty="0"/>
              <a:t>Uninterrupted laser designation of the target aim-point for the last 3km of flight (stationary targets) or the last 4km of flight (moving targets)</a:t>
            </a:r>
          </a:p>
          <a:p>
            <a:r>
              <a:rPr lang="en-US" sz="2000" dirty="0"/>
              <a:t>LJDAM operates in a relative navigation frame of reference during terminal guidance, thus INS drift is similar to TLE </a:t>
            </a:r>
            <a:r>
              <a:rPr lang="en-US" sz="2000" dirty="0" smtClean="0"/>
              <a:t>of </a:t>
            </a:r>
            <a:r>
              <a:rPr lang="en-US" sz="2000" dirty="0" smtClean="0"/>
              <a:t>JDAM</a:t>
            </a:r>
          </a:p>
          <a:p>
            <a:r>
              <a:rPr lang="en-US" sz="2000" dirty="0" smtClean="0"/>
              <a:t>Since laser updates are taken from original coordinates, if jamming happens post release updates are made using INS </a:t>
            </a:r>
            <a:endParaRPr lang="en-US" sz="2000" dirty="0" smtClean="0"/>
          </a:p>
          <a:p>
            <a:endParaRPr lang="en-US" sz="2000" dirty="0"/>
          </a:p>
          <a:p>
            <a:endParaRPr lang="en-US" dirty="0"/>
          </a:p>
        </p:txBody>
      </p:sp>
    </p:spTree>
    <p:extLst>
      <p:ext uri="{BB962C8B-B14F-4D97-AF65-F5344CB8AC3E}">
        <p14:creationId xmlns:p14="http://schemas.microsoft.com/office/powerpoint/2010/main" val="306837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3133725" y="1873250"/>
            <a:ext cx="6629400" cy="3492500"/>
          </a:xfrm>
          <a:prstGeom prst="rect">
            <a:avLst/>
          </a:prstGeom>
          <a:solidFill>
            <a:srgbClr val="F9E59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algn="r"/>
            <a:endParaRPr lang="en-US" altLang="en-US" sz="1600" i="0" dirty="0"/>
          </a:p>
        </p:txBody>
      </p:sp>
      <p:sp>
        <p:nvSpPr>
          <p:cNvPr id="5" name="Rectangle 168"/>
          <p:cNvSpPr txBox="1">
            <a:spLocks noChangeArrowheads="1"/>
          </p:cNvSpPr>
          <p:nvPr/>
        </p:nvSpPr>
        <p:spPr bwMode="auto">
          <a:xfrm>
            <a:off x="2037556" y="321471"/>
            <a:ext cx="7272338" cy="738187"/>
          </a:xfrm>
          <a:prstGeom prst="rect">
            <a:avLst/>
          </a:prstGeom>
          <a:noFill/>
          <a:ln w="9525">
            <a:noFill/>
            <a:miter lim="800000"/>
            <a:headEnd/>
            <a:tailEnd/>
          </a:ln>
          <a:effectLst/>
        </p:spPr>
        <p:txBody>
          <a:bodyPr lIns="0" tIns="0" rIns="0" bIns="0"/>
          <a:lstStyle>
            <a:lvl1pPr algn="ctr" rtl="0" eaLnBrk="0" fontAlgn="base" hangingPunct="0">
              <a:spcBef>
                <a:spcPct val="0"/>
              </a:spcBef>
              <a:spcAft>
                <a:spcPct val="0"/>
              </a:spcAft>
              <a:defRPr sz="3200" b="1" i="1">
                <a:solidFill>
                  <a:srgbClr val="FFFB0F"/>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200" b="1" i="1">
                <a:solidFill>
                  <a:srgbClr val="FFFB0F"/>
                </a:solidFill>
                <a:effectLst>
                  <a:outerShdw blurRad="38100" dist="38100" dir="2700000" algn="tl">
                    <a:srgbClr val="000000"/>
                  </a:outerShdw>
                </a:effectLst>
                <a:latin typeface="Arial" pitchFamily="34" charset="0"/>
              </a:defRPr>
            </a:lvl2pPr>
            <a:lvl3pPr algn="ctr" rtl="0" eaLnBrk="0" fontAlgn="base" hangingPunct="0">
              <a:spcBef>
                <a:spcPct val="0"/>
              </a:spcBef>
              <a:spcAft>
                <a:spcPct val="0"/>
              </a:spcAft>
              <a:defRPr sz="3200" b="1" i="1">
                <a:solidFill>
                  <a:srgbClr val="FFFB0F"/>
                </a:solidFill>
                <a:effectLst>
                  <a:outerShdw blurRad="38100" dist="38100" dir="2700000" algn="tl">
                    <a:srgbClr val="000000"/>
                  </a:outerShdw>
                </a:effectLst>
                <a:latin typeface="Arial" pitchFamily="34" charset="0"/>
              </a:defRPr>
            </a:lvl3pPr>
            <a:lvl4pPr algn="ctr" rtl="0" eaLnBrk="0" fontAlgn="base" hangingPunct="0">
              <a:spcBef>
                <a:spcPct val="0"/>
              </a:spcBef>
              <a:spcAft>
                <a:spcPct val="0"/>
              </a:spcAft>
              <a:defRPr sz="3200" b="1" i="1">
                <a:solidFill>
                  <a:srgbClr val="FFFB0F"/>
                </a:solidFill>
                <a:effectLst>
                  <a:outerShdw blurRad="38100" dist="38100" dir="2700000" algn="tl">
                    <a:srgbClr val="000000"/>
                  </a:outerShdw>
                </a:effectLst>
                <a:latin typeface="Arial" pitchFamily="34" charset="0"/>
              </a:defRPr>
            </a:lvl4pPr>
            <a:lvl5pPr algn="ctr" rtl="0" eaLnBrk="0" fontAlgn="base" hangingPunct="0">
              <a:spcBef>
                <a:spcPct val="0"/>
              </a:spcBef>
              <a:spcAft>
                <a:spcPct val="0"/>
              </a:spcAft>
              <a:defRPr sz="3200" b="1" i="1">
                <a:solidFill>
                  <a:srgbClr val="FFFB0F"/>
                </a:solidFill>
                <a:effectLst>
                  <a:outerShdw blurRad="38100" dist="38100" dir="2700000" algn="tl">
                    <a:srgbClr val="000000"/>
                  </a:outerShdw>
                </a:effectLst>
                <a:latin typeface="Arial" pitchFamily="34" charset="0"/>
              </a:defRPr>
            </a:lvl5pPr>
            <a:lvl6pPr marL="457200" algn="ctr" rtl="0" eaLnBrk="0" fontAlgn="base" hangingPunct="0">
              <a:spcBef>
                <a:spcPct val="0"/>
              </a:spcBef>
              <a:spcAft>
                <a:spcPct val="0"/>
              </a:spcAft>
              <a:defRPr sz="3200" b="1" i="1">
                <a:solidFill>
                  <a:srgbClr val="FFFB0F"/>
                </a:solidFill>
                <a:effectLst>
                  <a:outerShdw blurRad="38100" dist="38100" dir="2700000" algn="tl">
                    <a:srgbClr val="000000"/>
                  </a:outerShdw>
                </a:effectLst>
                <a:latin typeface="Arial" pitchFamily="34" charset="0"/>
              </a:defRPr>
            </a:lvl6pPr>
            <a:lvl7pPr marL="914400" algn="ctr" rtl="0" eaLnBrk="0" fontAlgn="base" hangingPunct="0">
              <a:spcBef>
                <a:spcPct val="0"/>
              </a:spcBef>
              <a:spcAft>
                <a:spcPct val="0"/>
              </a:spcAft>
              <a:defRPr sz="3200" b="1" i="1">
                <a:solidFill>
                  <a:srgbClr val="FFFB0F"/>
                </a:solidFill>
                <a:effectLst>
                  <a:outerShdw blurRad="38100" dist="38100" dir="2700000" algn="tl">
                    <a:srgbClr val="000000"/>
                  </a:outerShdw>
                </a:effectLst>
                <a:latin typeface="Arial" pitchFamily="34" charset="0"/>
              </a:defRPr>
            </a:lvl7pPr>
            <a:lvl8pPr marL="1371600" algn="ctr" rtl="0" eaLnBrk="0" fontAlgn="base" hangingPunct="0">
              <a:spcBef>
                <a:spcPct val="0"/>
              </a:spcBef>
              <a:spcAft>
                <a:spcPct val="0"/>
              </a:spcAft>
              <a:defRPr sz="3200" b="1" i="1">
                <a:solidFill>
                  <a:srgbClr val="FFFB0F"/>
                </a:solidFill>
                <a:effectLst>
                  <a:outerShdw blurRad="38100" dist="38100" dir="2700000" algn="tl">
                    <a:srgbClr val="000000"/>
                  </a:outerShdw>
                </a:effectLst>
                <a:latin typeface="Arial" pitchFamily="34" charset="0"/>
              </a:defRPr>
            </a:lvl8pPr>
            <a:lvl9pPr marL="1828800" algn="ctr" rtl="0" eaLnBrk="0" fontAlgn="base" hangingPunct="0">
              <a:spcBef>
                <a:spcPct val="0"/>
              </a:spcBef>
              <a:spcAft>
                <a:spcPct val="0"/>
              </a:spcAft>
              <a:defRPr sz="3200" b="1" i="1">
                <a:solidFill>
                  <a:srgbClr val="FFFB0F"/>
                </a:solidFill>
                <a:effectLst>
                  <a:outerShdw blurRad="38100" dist="38100" dir="2700000" algn="tl">
                    <a:srgbClr val="000000"/>
                  </a:outerShdw>
                </a:effectLst>
                <a:latin typeface="Arial" pitchFamily="34" charset="0"/>
              </a:defRPr>
            </a:lvl9pPr>
          </a:lstStyle>
          <a:p>
            <a:pPr eaLnBrk="1" hangingPunct="1">
              <a:defRPr/>
            </a:pPr>
            <a:r>
              <a:rPr lang="en-US" kern="0" dirty="0">
                <a:solidFill>
                  <a:srgbClr val="0070C0"/>
                </a:solidFill>
              </a:rPr>
              <a:t>JDAM Unaided (INS Only) Accuracy</a:t>
            </a:r>
            <a:r>
              <a:rPr lang="en-US" sz="2800" kern="0" dirty="0">
                <a:solidFill>
                  <a:srgbClr val="0070C0"/>
                </a:solidFill>
              </a:rPr>
              <a:t/>
            </a:r>
            <a:br>
              <a:rPr lang="en-US" sz="2800" kern="0" dirty="0">
                <a:solidFill>
                  <a:srgbClr val="0070C0"/>
                </a:solidFill>
              </a:rPr>
            </a:br>
            <a:r>
              <a:rPr lang="en-US" sz="2000" kern="0" dirty="0">
                <a:solidFill>
                  <a:srgbClr val="0070C0"/>
                </a:solidFill>
              </a:rPr>
              <a:t>&gt;60° Impact, Horizontal Target</a:t>
            </a:r>
            <a:endParaRPr lang="en-US" sz="2400" kern="0" dirty="0">
              <a:solidFill>
                <a:srgbClr val="0070C0"/>
              </a:solidFill>
            </a:endParaRPr>
          </a:p>
        </p:txBody>
      </p:sp>
      <p:sp>
        <p:nvSpPr>
          <p:cNvPr id="17412" name="Rectangle 4"/>
          <p:cNvSpPr>
            <a:spLocks noChangeArrowheads="1"/>
          </p:cNvSpPr>
          <p:nvPr/>
        </p:nvSpPr>
        <p:spPr bwMode="auto">
          <a:xfrm>
            <a:off x="3935414" y="1447801"/>
            <a:ext cx="50768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1456" tIns="40014" rIns="81456" bIns="40014">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ctr">
              <a:spcBef>
                <a:spcPct val="50000"/>
              </a:spcBef>
            </a:pPr>
            <a:r>
              <a:rPr lang="en-US" altLang="en-US" sz="1600" i="0"/>
              <a:t>Miss Distance vs. Time-of-Flight</a:t>
            </a:r>
          </a:p>
        </p:txBody>
      </p:sp>
      <p:sp>
        <p:nvSpPr>
          <p:cNvPr id="17413" name="Rectangle 5"/>
          <p:cNvSpPr>
            <a:spLocks noChangeArrowheads="1"/>
          </p:cNvSpPr>
          <p:nvPr/>
        </p:nvSpPr>
        <p:spPr bwMode="auto">
          <a:xfrm>
            <a:off x="1771650" y="3289301"/>
            <a:ext cx="9413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ctr"/>
            <a:r>
              <a:rPr lang="en-US" altLang="en-US" sz="1400" i="0"/>
              <a:t>CEP/Miss Distance (m)</a:t>
            </a:r>
          </a:p>
        </p:txBody>
      </p:sp>
      <p:sp>
        <p:nvSpPr>
          <p:cNvPr id="17414" name="Rectangle 6"/>
          <p:cNvSpPr>
            <a:spLocks noChangeArrowheads="1"/>
          </p:cNvSpPr>
          <p:nvPr/>
        </p:nvSpPr>
        <p:spPr bwMode="auto">
          <a:xfrm>
            <a:off x="3086100" y="5483226"/>
            <a:ext cx="1143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r"/>
            <a:r>
              <a:rPr lang="en-US" altLang="en-US" sz="1600" i="0"/>
              <a:t>0</a:t>
            </a:r>
          </a:p>
        </p:txBody>
      </p:sp>
      <p:sp>
        <p:nvSpPr>
          <p:cNvPr id="17415" name="Rectangle 7"/>
          <p:cNvSpPr>
            <a:spLocks noChangeArrowheads="1"/>
          </p:cNvSpPr>
          <p:nvPr/>
        </p:nvSpPr>
        <p:spPr bwMode="auto">
          <a:xfrm>
            <a:off x="3703638" y="5483226"/>
            <a:ext cx="2270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r"/>
            <a:r>
              <a:rPr lang="en-US" altLang="en-US" sz="1600" i="0"/>
              <a:t>10</a:t>
            </a:r>
          </a:p>
        </p:txBody>
      </p:sp>
      <p:sp>
        <p:nvSpPr>
          <p:cNvPr id="17416" name="Rectangle 8"/>
          <p:cNvSpPr>
            <a:spLocks noChangeArrowheads="1"/>
          </p:cNvSpPr>
          <p:nvPr/>
        </p:nvSpPr>
        <p:spPr bwMode="auto">
          <a:xfrm>
            <a:off x="4371976" y="5483226"/>
            <a:ext cx="2270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r"/>
            <a:r>
              <a:rPr lang="en-US" altLang="en-US" sz="1600" i="0" dirty="0"/>
              <a:t>20</a:t>
            </a:r>
          </a:p>
        </p:txBody>
      </p:sp>
      <p:sp>
        <p:nvSpPr>
          <p:cNvPr id="17417" name="Rectangle 9"/>
          <p:cNvSpPr>
            <a:spLocks noChangeArrowheads="1"/>
          </p:cNvSpPr>
          <p:nvPr/>
        </p:nvSpPr>
        <p:spPr bwMode="auto">
          <a:xfrm>
            <a:off x="5030788" y="5483226"/>
            <a:ext cx="2270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r"/>
            <a:r>
              <a:rPr lang="en-US" altLang="en-US" sz="1600" i="0"/>
              <a:t>30</a:t>
            </a:r>
          </a:p>
        </p:txBody>
      </p:sp>
      <p:sp>
        <p:nvSpPr>
          <p:cNvPr id="17418" name="Rectangle 10"/>
          <p:cNvSpPr>
            <a:spLocks noChangeArrowheads="1"/>
          </p:cNvSpPr>
          <p:nvPr/>
        </p:nvSpPr>
        <p:spPr bwMode="auto">
          <a:xfrm>
            <a:off x="5686426" y="5483226"/>
            <a:ext cx="2270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r"/>
            <a:r>
              <a:rPr lang="en-US" altLang="en-US" sz="1600" i="0"/>
              <a:t>40</a:t>
            </a:r>
          </a:p>
        </p:txBody>
      </p:sp>
      <p:sp>
        <p:nvSpPr>
          <p:cNvPr id="17419" name="Rectangle 11"/>
          <p:cNvSpPr>
            <a:spLocks noChangeArrowheads="1"/>
          </p:cNvSpPr>
          <p:nvPr/>
        </p:nvSpPr>
        <p:spPr bwMode="auto">
          <a:xfrm>
            <a:off x="6361113" y="5483226"/>
            <a:ext cx="2270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r"/>
            <a:r>
              <a:rPr lang="en-US" altLang="en-US" sz="1600" i="0"/>
              <a:t>50</a:t>
            </a:r>
          </a:p>
        </p:txBody>
      </p:sp>
      <p:sp>
        <p:nvSpPr>
          <p:cNvPr id="17420" name="Rectangle 12"/>
          <p:cNvSpPr>
            <a:spLocks noChangeArrowheads="1"/>
          </p:cNvSpPr>
          <p:nvPr/>
        </p:nvSpPr>
        <p:spPr bwMode="auto">
          <a:xfrm>
            <a:off x="7026276" y="5483226"/>
            <a:ext cx="2270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r"/>
            <a:r>
              <a:rPr lang="en-US" altLang="en-US" sz="1600" i="0"/>
              <a:t>60</a:t>
            </a:r>
          </a:p>
        </p:txBody>
      </p:sp>
      <p:sp>
        <p:nvSpPr>
          <p:cNvPr id="17421" name="Rectangle 13"/>
          <p:cNvSpPr>
            <a:spLocks noChangeArrowheads="1"/>
          </p:cNvSpPr>
          <p:nvPr/>
        </p:nvSpPr>
        <p:spPr bwMode="auto">
          <a:xfrm>
            <a:off x="7678738" y="5483226"/>
            <a:ext cx="2270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r"/>
            <a:r>
              <a:rPr lang="en-US" altLang="en-US" sz="1600" i="0"/>
              <a:t>70</a:t>
            </a:r>
          </a:p>
        </p:txBody>
      </p:sp>
      <p:sp>
        <p:nvSpPr>
          <p:cNvPr id="17422" name="Rectangle 14"/>
          <p:cNvSpPr>
            <a:spLocks noChangeArrowheads="1"/>
          </p:cNvSpPr>
          <p:nvPr/>
        </p:nvSpPr>
        <p:spPr bwMode="auto">
          <a:xfrm>
            <a:off x="8342313" y="5483226"/>
            <a:ext cx="2270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r"/>
            <a:r>
              <a:rPr lang="en-US" altLang="en-US" sz="1600" i="0"/>
              <a:t>80</a:t>
            </a:r>
          </a:p>
        </p:txBody>
      </p:sp>
      <p:sp>
        <p:nvSpPr>
          <p:cNvPr id="17423" name="Rectangle 15"/>
          <p:cNvSpPr>
            <a:spLocks noChangeArrowheads="1"/>
          </p:cNvSpPr>
          <p:nvPr/>
        </p:nvSpPr>
        <p:spPr bwMode="auto">
          <a:xfrm>
            <a:off x="9010651" y="5483226"/>
            <a:ext cx="2270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r"/>
            <a:r>
              <a:rPr lang="en-US" altLang="en-US" sz="1600" i="0"/>
              <a:t>90</a:t>
            </a:r>
          </a:p>
        </p:txBody>
      </p:sp>
      <p:sp>
        <p:nvSpPr>
          <p:cNvPr id="17424" name="Rectangle 16"/>
          <p:cNvSpPr>
            <a:spLocks noChangeArrowheads="1"/>
          </p:cNvSpPr>
          <p:nvPr/>
        </p:nvSpPr>
        <p:spPr bwMode="auto">
          <a:xfrm>
            <a:off x="9550401" y="5483226"/>
            <a:ext cx="3413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r"/>
            <a:r>
              <a:rPr lang="en-US" altLang="en-US" sz="1600" i="0"/>
              <a:t>100</a:t>
            </a:r>
          </a:p>
        </p:txBody>
      </p:sp>
      <p:sp>
        <p:nvSpPr>
          <p:cNvPr id="17425" name="Rectangle 17"/>
          <p:cNvSpPr>
            <a:spLocks noChangeArrowheads="1"/>
          </p:cNvSpPr>
          <p:nvPr/>
        </p:nvSpPr>
        <p:spPr bwMode="auto">
          <a:xfrm>
            <a:off x="2908300" y="5278438"/>
            <a:ext cx="1143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r"/>
            <a:r>
              <a:rPr lang="en-US" altLang="en-US" sz="1600" i="0"/>
              <a:t>0</a:t>
            </a:r>
          </a:p>
        </p:txBody>
      </p:sp>
      <p:sp>
        <p:nvSpPr>
          <p:cNvPr id="17426" name="Rectangle 18"/>
          <p:cNvSpPr>
            <a:spLocks noChangeArrowheads="1"/>
          </p:cNvSpPr>
          <p:nvPr/>
        </p:nvSpPr>
        <p:spPr bwMode="auto">
          <a:xfrm>
            <a:off x="2908300" y="4837113"/>
            <a:ext cx="1143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r"/>
            <a:r>
              <a:rPr lang="en-US" altLang="en-US" sz="1600" i="0"/>
              <a:t>5</a:t>
            </a:r>
          </a:p>
        </p:txBody>
      </p:sp>
      <p:sp>
        <p:nvSpPr>
          <p:cNvPr id="17427" name="Rectangle 19"/>
          <p:cNvSpPr>
            <a:spLocks noChangeArrowheads="1"/>
          </p:cNvSpPr>
          <p:nvPr/>
        </p:nvSpPr>
        <p:spPr bwMode="auto">
          <a:xfrm>
            <a:off x="2795588" y="4406901"/>
            <a:ext cx="2270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r"/>
            <a:r>
              <a:rPr lang="en-US" altLang="en-US" sz="1600" i="0"/>
              <a:t>10</a:t>
            </a:r>
          </a:p>
        </p:txBody>
      </p:sp>
      <p:sp>
        <p:nvSpPr>
          <p:cNvPr id="17428" name="Rectangle 20"/>
          <p:cNvSpPr>
            <a:spLocks noChangeArrowheads="1"/>
          </p:cNvSpPr>
          <p:nvPr/>
        </p:nvSpPr>
        <p:spPr bwMode="auto">
          <a:xfrm>
            <a:off x="2795588" y="3968751"/>
            <a:ext cx="2270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r"/>
            <a:r>
              <a:rPr lang="en-US" altLang="en-US" sz="1600" i="0"/>
              <a:t>15</a:t>
            </a:r>
          </a:p>
        </p:txBody>
      </p:sp>
      <p:sp>
        <p:nvSpPr>
          <p:cNvPr id="17429" name="Rectangle 21"/>
          <p:cNvSpPr>
            <a:spLocks noChangeArrowheads="1"/>
          </p:cNvSpPr>
          <p:nvPr/>
        </p:nvSpPr>
        <p:spPr bwMode="auto">
          <a:xfrm>
            <a:off x="2795588" y="3538538"/>
            <a:ext cx="2270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r"/>
            <a:r>
              <a:rPr lang="en-US" altLang="en-US" sz="1600" i="0" dirty="0"/>
              <a:t>20</a:t>
            </a:r>
          </a:p>
        </p:txBody>
      </p:sp>
      <p:sp>
        <p:nvSpPr>
          <p:cNvPr id="17430" name="Rectangle 22"/>
          <p:cNvSpPr>
            <a:spLocks noChangeArrowheads="1"/>
          </p:cNvSpPr>
          <p:nvPr/>
        </p:nvSpPr>
        <p:spPr bwMode="auto">
          <a:xfrm>
            <a:off x="2795588" y="3098801"/>
            <a:ext cx="2270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r"/>
            <a:r>
              <a:rPr lang="en-US" altLang="en-US" sz="1600" i="0"/>
              <a:t>25</a:t>
            </a:r>
          </a:p>
        </p:txBody>
      </p:sp>
      <p:sp>
        <p:nvSpPr>
          <p:cNvPr id="17431" name="Rectangle 23"/>
          <p:cNvSpPr>
            <a:spLocks noChangeArrowheads="1"/>
          </p:cNvSpPr>
          <p:nvPr/>
        </p:nvSpPr>
        <p:spPr bwMode="auto">
          <a:xfrm>
            <a:off x="2795588" y="2660651"/>
            <a:ext cx="2270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r"/>
            <a:r>
              <a:rPr lang="en-US" altLang="en-US" sz="1600" i="0"/>
              <a:t>30</a:t>
            </a:r>
          </a:p>
        </p:txBody>
      </p:sp>
      <p:sp>
        <p:nvSpPr>
          <p:cNvPr id="17432" name="Rectangle 24"/>
          <p:cNvSpPr>
            <a:spLocks noChangeArrowheads="1"/>
          </p:cNvSpPr>
          <p:nvPr/>
        </p:nvSpPr>
        <p:spPr bwMode="auto">
          <a:xfrm>
            <a:off x="2795588" y="2230438"/>
            <a:ext cx="2270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r"/>
            <a:r>
              <a:rPr lang="en-US" altLang="en-US" sz="1600" i="0"/>
              <a:t>35</a:t>
            </a:r>
          </a:p>
        </p:txBody>
      </p:sp>
      <p:sp>
        <p:nvSpPr>
          <p:cNvPr id="17433" name="Rectangle 25"/>
          <p:cNvSpPr>
            <a:spLocks noChangeArrowheads="1"/>
          </p:cNvSpPr>
          <p:nvPr/>
        </p:nvSpPr>
        <p:spPr bwMode="auto">
          <a:xfrm>
            <a:off x="2795588" y="1789113"/>
            <a:ext cx="2270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r"/>
            <a:r>
              <a:rPr lang="en-US" altLang="en-US" sz="1600" i="0"/>
              <a:t>40</a:t>
            </a:r>
          </a:p>
        </p:txBody>
      </p:sp>
      <p:sp>
        <p:nvSpPr>
          <p:cNvPr id="17434" name="Rectangle 26"/>
          <p:cNvSpPr>
            <a:spLocks noChangeArrowheads="1"/>
          </p:cNvSpPr>
          <p:nvPr/>
        </p:nvSpPr>
        <p:spPr bwMode="auto">
          <a:xfrm>
            <a:off x="5265296" y="5818189"/>
            <a:ext cx="19038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r"/>
            <a:r>
              <a:rPr lang="en-US" altLang="en-US" sz="1600" i="0"/>
              <a:t>Time-of-Flight (sec)</a:t>
            </a:r>
          </a:p>
        </p:txBody>
      </p:sp>
      <p:sp>
        <p:nvSpPr>
          <p:cNvPr id="17435" name="Line 27"/>
          <p:cNvSpPr>
            <a:spLocks noChangeShapeType="1"/>
          </p:cNvSpPr>
          <p:nvPr/>
        </p:nvSpPr>
        <p:spPr bwMode="auto">
          <a:xfrm>
            <a:off x="5722939" y="4827589"/>
            <a:ext cx="3175" cy="15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36" name="Line 28"/>
          <p:cNvSpPr>
            <a:spLocks noChangeShapeType="1"/>
          </p:cNvSpPr>
          <p:nvPr/>
        </p:nvSpPr>
        <p:spPr bwMode="auto">
          <a:xfrm>
            <a:off x="7035800" y="3937001"/>
            <a:ext cx="14288"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37" name="Line 29"/>
          <p:cNvSpPr>
            <a:spLocks noChangeShapeType="1"/>
          </p:cNvSpPr>
          <p:nvPr/>
        </p:nvSpPr>
        <p:spPr bwMode="auto">
          <a:xfrm>
            <a:off x="7038976" y="3940175"/>
            <a:ext cx="3175"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38" name="Freeform 30"/>
          <p:cNvSpPr>
            <a:spLocks/>
          </p:cNvSpPr>
          <p:nvPr/>
        </p:nvSpPr>
        <p:spPr bwMode="auto">
          <a:xfrm>
            <a:off x="3127375" y="2735264"/>
            <a:ext cx="6637338" cy="1587"/>
          </a:xfrm>
          <a:custGeom>
            <a:avLst/>
            <a:gdLst>
              <a:gd name="T0" fmla="*/ 2147483646 w 2621"/>
              <a:gd name="T1" fmla="*/ 0 h 1"/>
              <a:gd name="T2" fmla="*/ 2147483646 w 2621"/>
              <a:gd name="T3" fmla="*/ 0 h 1"/>
              <a:gd name="T4" fmla="*/ 2147483646 w 2621"/>
              <a:gd name="T5" fmla="*/ 0 h 1"/>
              <a:gd name="T6" fmla="*/ 2147483646 w 2621"/>
              <a:gd name="T7" fmla="*/ 0 h 1"/>
              <a:gd name="T8" fmla="*/ 2147483646 w 2621"/>
              <a:gd name="T9" fmla="*/ 0 h 1"/>
              <a:gd name="T10" fmla="*/ 2147483646 w 2621"/>
              <a:gd name="T11" fmla="*/ 0 h 1"/>
              <a:gd name="T12" fmla="*/ 2147483646 w 2621"/>
              <a:gd name="T13" fmla="*/ 0 h 1"/>
              <a:gd name="T14" fmla="*/ 2147483646 w 2621"/>
              <a:gd name="T15" fmla="*/ 0 h 1"/>
              <a:gd name="T16" fmla="*/ 2147483646 w 2621"/>
              <a:gd name="T17" fmla="*/ 0 h 1"/>
              <a:gd name="T18" fmla="*/ 2147483646 w 2621"/>
              <a:gd name="T19" fmla="*/ 0 h 1"/>
              <a:gd name="T20" fmla="*/ 2147483646 w 2621"/>
              <a:gd name="T21" fmla="*/ 0 h 1"/>
              <a:gd name="T22" fmla="*/ 2147483646 w 2621"/>
              <a:gd name="T23" fmla="*/ 0 h 1"/>
              <a:gd name="T24" fmla="*/ 2147483646 w 2621"/>
              <a:gd name="T25" fmla="*/ 0 h 1"/>
              <a:gd name="T26" fmla="*/ 2147483646 w 2621"/>
              <a:gd name="T27" fmla="*/ 0 h 1"/>
              <a:gd name="T28" fmla="*/ 2147483646 w 2621"/>
              <a:gd name="T29" fmla="*/ 0 h 1"/>
              <a:gd name="T30" fmla="*/ 2147483646 w 2621"/>
              <a:gd name="T31" fmla="*/ 0 h 1"/>
              <a:gd name="T32" fmla="*/ 2147483646 w 2621"/>
              <a:gd name="T33" fmla="*/ 0 h 1"/>
              <a:gd name="T34" fmla="*/ 2147483646 w 2621"/>
              <a:gd name="T35" fmla="*/ 0 h 1"/>
              <a:gd name="T36" fmla="*/ 2147483646 w 2621"/>
              <a:gd name="T37" fmla="*/ 0 h 1"/>
              <a:gd name="T38" fmla="*/ 2147483646 w 2621"/>
              <a:gd name="T39" fmla="*/ 0 h 1"/>
              <a:gd name="T40" fmla="*/ 2147483646 w 2621"/>
              <a:gd name="T41" fmla="*/ 0 h 1"/>
              <a:gd name="T42" fmla="*/ 2147483646 w 2621"/>
              <a:gd name="T43" fmla="*/ 0 h 1"/>
              <a:gd name="T44" fmla="*/ 2147483646 w 2621"/>
              <a:gd name="T45" fmla="*/ 0 h 1"/>
              <a:gd name="T46" fmla="*/ 2147483646 w 2621"/>
              <a:gd name="T47" fmla="*/ 0 h 1"/>
              <a:gd name="T48" fmla="*/ 2147483646 w 2621"/>
              <a:gd name="T49" fmla="*/ 0 h 1"/>
              <a:gd name="T50" fmla="*/ 2147483646 w 2621"/>
              <a:gd name="T51" fmla="*/ 0 h 1"/>
              <a:gd name="T52" fmla="*/ 2147483646 w 2621"/>
              <a:gd name="T53" fmla="*/ 0 h 1"/>
              <a:gd name="T54" fmla="*/ 2147483646 w 2621"/>
              <a:gd name="T55" fmla="*/ 0 h 1"/>
              <a:gd name="T56" fmla="*/ 2147483646 w 2621"/>
              <a:gd name="T57" fmla="*/ 0 h 1"/>
              <a:gd name="T58" fmla="*/ 2147483646 w 2621"/>
              <a:gd name="T59" fmla="*/ 0 h 1"/>
              <a:gd name="T60" fmla="*/ 2147483646 w 2621"/>
              <a:gd name="T61" fmla="*/ 0 h 1"/>
              <a:gd name="T62" fmla="*/ 2147483646 w 2621"/>
              <a:gd name="T63" fmla="*/ 0 h 1"/>
              <a:gd name="T64" fmla="*/ 2147483646 w 2621"/>
              <a:gd name="T65" fmla="*/ 0 h 1"/>
              <a:gd name="T66" fmla="*/ 2147483646 w 2621"/>
              <a:gd name="T67" fmla="*/ 0 h 1"/>
              <a:gd name="T68" fmla="*/ 2147483646 w 2621"/>
              <a:gd name="T69" fmla="*/ 0 h 1"/>
              <a:gd name="T70" fmla="*/ 2147483646 w 2621"/>
              <a:gd name="T71" fmla="*/ 0 h 1"/>
              <a:gd name="T72" fmla="*/ 2147483646 w 2621"/>
              <a:gd name="T73" fmla="*/ 0 h 1"/>
              <a:gd name="T74" fmla="*/ 2147483646 w 2621"/>
              <a:gd name="T75" fmla="*/ 0 h 1"/>
              <a:gd name="T76" fmla="*/ 2147483646 w 2621"/>
              <a:gd name="T77" fmla="*/ 0 h 1"/>
              <a:gd name="T78" fmla="*/ 2147483646 w 2621"/>
              <a:gd name="T79" fmla="*/ 0 h 1"/>
              <a:gd name="T80" fmla="*/ 2147483646 w 2621"/>
              <a:gd name="T81" fmla="*/ 0 h 1"/>
              <a:gd name="T82" fmla="*/ 2147483646 w 2621"/>
              <a:gd name="T83" fmla="*/ 0 h 1"/>
              <a:gd name="T84" fmla="*/ 2147483646 w 2621"/>
              <a:gd name="T85" fmla="*/ 0 h 1"/>
              <a:gd name="T86" fmla="*/ 2147483646 w 2621"/>
              <a:gd name="T87" fmla="*/ 0 h 1"/>
              <a:gd name="T88" fmla="*/ 2147483646 w 2621"/>
              <a:gd name="T89" fmla="*/ 0 h 1"/>
              <a:gd name="T90" fmla="*/ 2147483646 w 2621"/>
              <a:gd name="T91" fmla="*/ 0 h 1"/>
              <a:gd name="T92" fmla="*/ 2147483646 w 2621"/>
              <a:gd name="T93" fmla="*/ 0 h 1"/>
              <a:gd name="T94" fmla="*/ 2147483646 w 2621"/>
              <a:gd name="T95" fmla="*/ 0 h 1"/>
              <a:gd name="T96" fmla="*/ 2147483646 w 2621"/>
              <a:gd name="T97" fmla="*/ 0 h 1"/>
              <a:gd name="T98" fmla="*/ 2147483646 w 2621"/>
              <a:gd name="T99" fmla="*/ 0 h 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21"/>
              <a:gd name="T151" fmla="*/ 0 h 1"/>
              <a:gd name="T152" fmla="*/ 2621 w 2621"/>
              <a:gd name="T153" fmla="*/ 1 h 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21" h="1">
                <a:moveTo>
                  <a:pt x="0" y="0"/>
                </a:moveTo>
                <a:lnTo>
                  <a:pt x="24" y="0"/>
                </a:lnTo>
                <a:lnTo>
                  <a:pt x="55" y="0"/>
                </a:lnTo>
                <a:lnTo>
                  <a:pt x="78" y="0"/>
                </a:lnTo>
                <a:lnTo>
                  <a:pt x="103" y="0"/>
                </a:lnTo>
                <a:lnTo>
                  <a:pt x="133" y="0"/>
                </a:lnTo>
                <a:lnTo>
                  <a:pt x="158" y="0"/>
                </a:lnTo>
                <a:lnTo>
                  <a:pt x="182" y="0"/>
                </a:lnTo>
                <a:lnTo>
                  <a:pt x="212" y="0"/>
                </a:lnTo>
                <a:lnTo>
                  <a:pt x="236" y="0"/>
                </a:lnTo>
                <a:lnTo>
                  <a:pt x="260" y="0"/>
                </a:lnTo>
                <a:lnTo>
                  <a:pt x="291" y="0"/>
                </a:lnTo>
                <a:lnTo>
                  <a:pt x="315" y="0"/>
                </a:lnTo>
                <a:lnTo>
                  <a:pt x="340" y="0"/>
                </a:lnTo>
                <a:lnTo>
                  <a:pt x="369" y="0"/>
                </a:lnTo>
                <a:lnTo>
                  <a:pt x="393" y="0"/>
                </a:lnTo>
                <a:lnTo>
                  <a:pt x="418" y="0"/>
                </a:lnTo>
                <a:lnTo>
                  <a:pt x="448" y="0"/>
                </a:lnTo>
                <a:lnTo>
                  <a:pt x="472" y="0"/>
                </a:lnTo>
                <a:lnTo>
                  <a:pt x="496" y="0"/>
                </a:lnTo>
                <a:lnTo>
                  <a:pt x="527" y="0"/>
                </a:lnTo>
                <a:lnTo>
                  <a:pt x="551" y="0"/>
                </a:lnTo>
                <a:lnTo>
                  <a:pt x="575" y="0"/>
                </a:lnTo>
                <a:lnTo>
                  <a:pt x="605" y="0"/>
                </a:lnTo>
                <a:lnTo>
                  <a:pt x="629" y="0"/>
                </a:lnTo>
                <a:lnTo>
                  <a:pt x="654" y="0"/>
                </a:lnTo>
                <a:lnTo>
                  <a:pt x="684" y="0"/>
                </a:lnTo>
                <a:lnTo>
                  <a:pt x="709" y="0"/>
                </a:lnTo>
                <a:lnTo>
                  <a:pt x="732" y="0"/>
                </a:lnTo>
                <a:lnTo>
                  <a:pt x="762" y="0"/>
                </a:lnTo>
                <a:lnTo>
                  <a:pt x="787" y="0"/>
                </a:lnTo>
                <a:lnTo>
                  <a:pt x="811" y="0"/>
                </a:lnTo>
                <a:lnTo>
                  <a:pt x="842" y="0"/>
                </a:lnTo>
                <a:lnTo>
                  <a:pt x="865" y="0"/>
                </a:lnTo>
                <a:lnTo>
                  <a:pt x="889" y="0"/>
                </a:lnTo>
                <a:lnTo>
                  <a:pt x="920" y="0"/>
                </a:lnTo>
                <a:lnTo>
                  <a:pt x="944" y="0"/>
                </a:lnTo>
                <a:lnTo>
                  <a:pt x="969" y="0"/>
                </a:lnTo>
                <a:lnTo>
                  <a:pt x="998" y="0"/>
                </a:lnTo>
                <a:lnTo>
                  <a:pt x="1023" y="0"/>
                </a:lnTo>
                <a:lnTo>
                  <a:pt x="1047" y="0"/>
                </a:lnTo>
                <a:lnTo>
                  <a:pt x="1078" y="0"/>
                </a:lnTo>
                <a:lnTo>
                  <a:pt x="1102" y="0"/>
                </a:lnTo>
                <a:lnTo>
                  <a:pt x="1125" y="0"/>
                </a:lnTo>
                <a:lnTo>
                  <a:pt x="1156" y="0"/>
                </a:lnTo>
                <a:lnTo>
                  <a:pt x="1180" y="0"/>
                </a:lnTo>
                <a:lnTo>
                  <a:pt x="1205" y="0"/>
                </a:lnTo>
                <a:lnTo>
                  <a:pt x="1235" y="0"/>
                </a:lnTo>
                <a:lnTo>
                  <a:pt x="1258" y="0"/>
                </a:lnTo>
                <a:lnTo>
                  <a:pt x="1283" y="0"/>
                </a:lnTo>
                <a:lnTo>
                  <a:pt x="1313" y="0"/>
                </a:lnTo>
                <a:lnTo>
                  <a:pt x="1338" y="0"/>
                </a:lnTo>
                <a:lnTo>
                  <a:pt x="1362" y="0"/>
                </a:lnTo>
                <a:lnTo>
                  <a:pt x="1387" y="0"/>
                </a:lnTo>
                <a:lnTo>
                  <a:pt x="1416" y="0"/>
                </a:lnTo>
                <a:lnTo>
                  <a:pt x="1440" y="0"/>
                </a:lnTo>
                <a:lnTo>
                  <a:pt x="1465" y="0"/>
                </a:lnTo>
                <a:lnTo>
                  <a:pt x="1495" y="0"/>
                </a:lnTo>
                <a:lnTo>
                  <a:pt x="1520" y="0"/>
                </a:lnTo>
                <a:lnTo>
                  <a:pt x="1543" y="0"/>
                </a:lnTo>
                <a:lnTo>
                  <a:pt x="1574" y="0"/>
                </a:lnTo>
                <a:lnTo>
                  <a:pt x="1598" y="0"/>
                </a:lnTo>
                <a:lnTo>
                  <a:pt x="1622" y="0"/>
                </a:lnTo>
                <a:lnTo>
                  <a:pt x="1652" y="0"/>
                </a:lnTo>
                <a:lnTo>
                  <a:pt x="1676" y="0"/>
                </a:lnTo>
                <a:lnTo>
                  <a:pt x="1701" y="0"/>
                </a:lnTo>
                <a:lnTo>
                  <a:pt x="1731" y="0"/>
                </a:lnTo>
                <a:lnTo>
                  <a:pt x="1755" y="0"/>
                </a:lnTo>
                <a:lnTo>
                  <a:pt x="1780" y="0"/>
                </a:lnTo>
                <a:lnTo>
                  <a:pt x="1809" y="0"/>
                </a:lnTo>
                <a:lnTo>
                  <a:pt x="1834" y="0"/>
                </a:lnTo>
                <a:lnTo>
                  <a:pt x="1858" y="0"/>
                </a:lnTo>
                <a:lnTo>
                  <a:pt x="1889" y="0"/>
                </a:lnTo>
                <a:lnTo>
                  <a:pt x="1912" y="0"/>
                </a:lnTo>
                <a:lnTo>
                  <a:pt x="1936" y="0"/>
                </a:lnTo>
                <a:lnTo>
                  <a:pt x="1967" y="0"/>
                </a:lnTo>
                <a:lnTo>
                  <a:pt x="1991" y="0"/>
                </a:lnTo>
                <a:lnTo>
                  <a:pt x="2016" y="0"/>
                </a:lnTo>
                <a:lnTo>
                  <a:pt x="2045" y="0"/>
                </a:lnTo>
                <a:lnTo>
                  <a:pt x="2070" y="0"/>
                </a:lnTo>
                <a:lnTo>
                  <a:pt x="2094" y="0"/>
                </a:lnTo>
                <a:lnTo>
                  <a:pt x="2124" y="0"/>
                </a:lnTo>
                <a:lnTo>
                  <a:pt x="2149" y="0"/>
                </a:lnTo>
                <a:lnTo>
                  <a:pt x="2172" y="0"/>
                </a:lnTo>
                <a:lnTo>
                  <a:pt x="2203" y="0"/>
                </a:lnTo>
                <a:lnTo>
                  <a:pt x="2227" y="0"/>
                </a:lnTo>
                <a:lnTo>
                  <a:pt x="2252" y="0"/>
                </a:lnTo>
                <a:lnTo>
                  <a:pt x="2282" y="0"/>
                </a:lnTo>
                <a:lnTo>
                  <a:pt x="2305" y="0"/>
                </a:lnTo>
                <a:lnTo>
                  <a:pt x="2330" y="0"/>
                </a:lnTo>
                <a:lnTo>
                  <a:pt x="2360" y="0"/>
                </a:lnTo>
                <a:lnTo>
                  <a:pt x="2385" y="0"/>
                </a:lnTo>
                <a:lnTo>
                  <a:pt x="2409" y="0"/>
                </a:lnTo>
                <a:lnTo>
                  <a:pt x="2440" y="0"/>
                </a:lnTo>
                <a:lnTo>
                  <a:pt x="2463" y="0"/>
                </a:lnTo>
                <a:lnTo>
                  <a:pt x="2487" y="0"/>
                </a:lnTo>
                <a:lnTo>
                  <a:pt x="2518" y="0"/>
                </a:lnTo>
                <a:lnTo>
                  <a:pt x="2542" y="0"/>
                </a:lnTo>
                <a:lnTo>
                  <a:pt x="2567" y="0"/>
                </a:lnTo>
                <a:lnTo>
                  <a:pt x="2596" y="0"/>
                </a:lnTo>
                <a:lnTo>
                  <a:pt x="2620" y="0"/>
                </a:lnTo>
              </a:path>
            </a:pathLst>
          </a:custGeom>
          <a:noFill/>
          <a:ln w="12700" cap="rnd" cmpd="sng">
            <a:solidFill>
              <a:srgbClr val="000000"/>
            </a:solidFill>
            <a:prstDash val="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39" name="Rectangle 31"/>
          <p:cNvSpPr>
            <a:spLocks noChangeArrowheads="1"/>
          </p:cNvSpPr>
          <p:nvPr/>
        </p:nvSpPr>
        <p:spPr bwMode="auto">
          <a:xfrm>
            <a:off x="3243263" y="2536825"/>
            <a:ext cx="1422400"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1456" tIns="40014" rIns="81456" bIns="40014">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nSpc>
                <a:spcPct val="90000"/>
              </a:lnSpc>
            </a:pPr>
            <a:r>
              <a:rPr lang="en-US" altLang="en-US" sz="900" i="0">
                <a:solidFill>
                  <a:srgbClr val="000000"/>
                </a:solidFill>
              </a:rPr>
              <a:t>Requirement INS Only</a:t>
            </a:r>
          </a:p>
        </p:txBody>
      </p:sp>
      <p:sp>
        <p:nvSpPr>
          <p:cNvPr id="17440" name="Rectangle 32"/>
          <p:cNvSpPr>
            <a:spLocks noChangeArrowheads="1"/>
          </p:cNvSpPr>
          <p:nvPr/>
        </p:nvSpPr>
        <p:spPr bwMode="auto">
          <a:xfrm>
            <a:off x="8012113" y="2747964"/>
            <a:ext cx="11938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1456" tIns="40014" rIns="81456" bIns="40014">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r">
              <a:spcBef>
                <a:spcPct val="50000"/>
              </a:spcBef>
            </a:pPr>
            <a:r>
              <a:rPr lang="en-US" altLang="en-US" sz="900" i="0">
                <a:solidFill>
                  <a:srgbClr val="000000"/>
                </a:solidFill>
              </a:rPr>
              <a:t>CEP = 28.3 m</a:t>
            </a:r>
            <a:br>
              <a:rPr lang="en-US" altLang="en-US" sz="900" i="0">
                <a:solidFill>
                  <a:srgbClr val="000000"/>
                </a:solidFill>
              </a:rPr>
            </a:br>
            <a:r>
              <a:rPr lang="en-US" altLang="en-US" sz="900" i="0">
                <a:solidFill>
                  <a:srgbClr val="000000"/>
                </a:solidFill>
              </a:rPr>
              <a:t>at 100 sec</a:t>
            </a:r>
          </a:p>
        </p:txBody>
      </p:sp>
      <p:sp>
        <p:nvSpPr>
          <p:cNvPr id="17441" name="Line 33"/>
          <p:cNvSpPr>
            <a:spLocks noChangeShapeType="1"/>
          </p:cNvSpPr>
          <p:nvPr/>
        </p:nvSpPr>
        <p:spPr bwMode="auto">
          <a:xfrm>
            <a:off x="9164638" y="2895600"/>
            <a:ext cx="450850" cy="635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7442" name="Group 34"/>
          <p:cNvGrpSpPr>
            <a:grpSpLocks/>
          </p:cNvGrpSpPr>
          <p:nvPr/>
        </p:nvGrpSpPr>
        <p:grpSpPr bwMode="auto">
          <a:xfrm>
            <a:off x="3140075" y="2312989"/>
            <a:ext cx="109538" cy="2613025"/>
            <a:chOff x="3528" y="1863"/>
            <a:chExt cx="64" cy="1546"/>
          </a:xfrm>
        </p:grpSpPr>
        <p:sp>
          <p:nvSpPr>
            <p:cNvPr id="17568" name="Line 35"/>
            <p:cNvSpPr>
              <a:spLocks noChangeShapeType="1"/>
            </p:cNvSpPr>
            <p:nvPr/>
          </p:nvSpPr>
          <p:spPr bwMode="auto">
            <a:xfrm flipV="1">
              <a:off x="3528" y="3408"/>
              <a:ext cx="63"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69" name="Line 36"/>
            <p:cNvSpPr>
              <a:spLocks noChangeShapeType="1"/>
            </p:cNvSpPr>
            <p:nvPr/>
          </p:nvSpPr>
          <p:spPr bwMode="auto">
            <a:xfrm flipV="1">
              <a:off x="3528" y="3153"/>
              <a:ext cx="53" cy="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70" name="Line 37"/>
            <p:cNvSpPr>
              <a:spLocks noChangeShapeType="1"/>
            </p:cNvSpPr>
            <p:nvPr/>
          </p:nvSpPr>
          <p:spPr bwMode="auto">
            <a:xfrm>
              <a:off x="3528" y="2894"/>
              <a:ext cx="64"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71" name="Line 38"/>
            <p:cNvSpPr>
              <a:spLocks noChangeShapeType="1"/>
            </p:cNvSpPr>
            <p:nvPr/>
          </p:nvSpPr>
          <p:spPr bwMode="auto">
            <a:xfrm>
              <a:off x="3528" y="2634"/>
              <a:ext cx="64"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72" name="Line 39"/>
            <p:cNvSpPr>
              <a:spLocks noChangeShapeType="1"/>
            </p:cNvSpPr>
            <p:nvPr/>
          </p:nvSpPr>
          <p:spPr bwMode="auto">
            <a:xfrm>
              <a:off x="3528" y="2379"/>
              <a:ext cx="64"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73" name="Line 40"/>
            <p:cNvSpPr>
              <a:spLocks noChangeShapeType="1"/>
            </p:cNvSpPr>
            <p:nvPr/>
          </p:nvSpPr>
          <p:spPr bwMode="auto">
            <a:xfrm>
              <a:off x="3528" y="2117"/>
              <a:ext cx="64"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74" name="Line 41"/>
            <p:cNvSpPr>
              <a:spLocks noChangeShapeType="1"/>
            </p:cNvSpPr>
            <p:nvPr/>
          </p:nvSpPr>
          <p:spPr bwMode="auto">
            <a:xfrm>
              <a:off x="3528" y="1863"/>
              <a:ext cx="64"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7443" name="Line 42"/>
          <p:cNvSpPr>
            <a:spLocks noChangeShapeType="1"/>
          </p:cNvSpPr>
          <p:nvPr/>
        </p:nvSpPr>
        <p:spPr bwMode="auto">
          <a:xfrm>
            <a:off x="3802063" y="5238750"/>
            <a:ext cx="0" cy="10953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4" name="Line 43"/>
          <p:cNvSpPr>
            <a:spLocks noChangeShapeType="1"/>
          </p:cNvSpPr>
          <p:nvPr/>
        </p:nvSpPr>
        <p:spPr bwMode="auto">
          <a:xfrm>
            <a:off x="4462463" y="5238750"/>
            <a:ext cx="0" cy="10953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5" name="Line 44"/>
          <p:cNvSpPr>
            <a:spLocks noChangeShapeType="1"/>
          </p:cNvSpPr>
          <p:nvPr/>
        </p:nvSpPr>
        <p:spPr bwMode="auto">
          <a:xfrm>
            <a:off x="5129213" y="5238750"/>
            <a:ext cx="0" cy="10953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6" name="Line 45"/>
          <p:cNvSpPr>
            <a:spLocks noChangeShapeType="1"/>
          </p:cNvSpPr>
          <p:nvPr/>
        </p:nvSpPr>
        <p:spPr bwMode="auto">
          <a:xfrm>
            <a:off x="5792788" y="5238750"/>
            <a:ext cx="0" cy="10953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7" name="Line 46"/>
          <p:cNvSpPr>
            <a:spLocks noChangeShapeType="1"/>
          </p:cNvSpPr>
          <p:nvPr/>
        </p:nvSpPr>
        <p:spPr bwMode="auto">
          <a:xfrm>
            <a:off x="6459538" y="5238750"/>
            <a:ext cx="0" cy="10953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8" name="Line 47"/>
          <p:cNvSpPr>
            <a:spLocks noChangeShapeType="1"/>
          </p:cNvSpPr>
          <p:nvPr/>
        </p:nvSpPr>
        <p:spPr bwMode="auto">
          <a:xfrm>
            <a:off x="7116763" y="5238750"/>
            <a:ext cx="0" cy="10953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9" name="Line 48"/>
          <p:cNvSpPr>
            <a:spLocks noChangeShapeType="1"/>
          </p:cNvSpPr>
          <p:nvPr/>
        </p:nvSpPr>
        <p:spPr bwMode="auto">
          <a:xfrm>
            <a:off x="7781925" y="5238750"/>
            <a:ext cx="0" cy="10953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50" name="Line 49"/>
          <p:cNvSpPr>
            <a:spLocks noChangeShapeType="1"/>
          </p:cNvSpPr>
          <p:nvPr/>
        </p:nvSpPr>
        <p:spPr bwMode="auto">
          <a:xfrm>
            <a:off x="8447088" y="5238750"/>
            <a:ext cx="0" cy="10953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51" name="Line 50"/>
          <p:cNvSpPr>
            <a:spLocks noChangeShapeType="1"/>
          </p:cNvSpPr>
          <p:nvPr/>
        </p:nvSpPr>
        <p:spPr bwMode="auto">
          <a:xfrm>
            <a:off x="9109075" y="5238750"/>
            <a:ext cx="0" cy="10953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52" name="Freeform 51"/>
          <p:cNvSpPr>
            <a:spLocks/>
          </p:cNvSpPr>
          <p:nvPr/>
        </p:nvSpPr>
        <p:spPr bwMode="auto">
          <a:xfrm>
            <a:off x="3124201" y="2894013"/>
            <a:ext cx="6632575" cy="1403350"/>
          </a:xfrm>
          <a:custGeom>
            <a:avLst/>
            <a:gdLst>
              <a:gd name="T0" fmla="*/ 2147483646 w 4671"/>
              <a:gd name="T1" fmla="*/ 2147483646 h 1029"/>
              <a:gd name="T2" fmla="*/ 2147483646 w 4671"/>
              <a:gd name="T3" fmla="*/ 2147483646 h 1029"/>
              <a:gd name="T4" fmla="*/ 2147483646 w 4671"/>
              <a:gd name="T5" fmla="*/ 2147483646 h 1029"/>
              <a:gd name="T6" fmla="*/ 2147483646 w 4671"/>
              <a:gd name="T7" fmla="*/ 2147483646 h 1029"/>
              <a:gd name="T8" fmla="*/ 2147483646 w 4671"/>
              <a:gd name="T9" fmla="*/ 2147483646 h 1029"/>
              <a:gd name="T10" fmla="*/ 2147483646 w 4671"/>
              <a:gd name="T11" fmla="*/ 2147483646 h 1029"/>
              <a:gd name="T12" fmla="*/ 2147483646 w 4671"/>
              <a:gd name="T13" fmla="*/ 2147483646 h 1029"/>
              <a:gd name="T14" fmla="*/ 2147483646 w 4671"/>
              <a:gd name="T15" fmla="*/ 2147483646 h 1029"/>
              <a:gd name="T16" fmla="*/ 2147483646 w 4671"/>
              <a:gd name="T17" fmla="*/ 2147483646 h 1029"/>
              <a:gd name="T18" fmla="*/ 2147483646 w 4671"/>
              <a:gd name="T19" fmla="*/ 2147483646 h 1029"/>
              <a:gd name="T20" fmla="*/ 2147483646 w 4671"/>
              <a:gd name="T21" fmla="*/ 2147483646 h 1029"/>
              <a:gd name="T22" fmla="*/ 2147483646 w 4671"/>
              <a:gd name="T23" fmla="*/ 2147483646 h 1029"/>
              <a:gd name="T24" fmla="*/ 2147483646 w 4671"/>
              <a:gd name="T25" fmla="*/ 2147483646 h 1029"/>
              <a:gd name="T26" fmla="*/ 2147483646 w 4671"/>
              <a:gd name="T27" fmla="*/ 2147483646 h 1029"/>
              <a:gd name="T28" fmla="*/ 2147483646 w 4671"/>
              <a:gd name="T29" fmla="*/ 2147483646 h 1029"/>
              <a:gd name="T30" fmla="*/ 2147483646 w 4671"/>
              <a:gd name="T31" fmla="*/ 2147483646 h 1029"/>
              <a:gd name="T32" fmla="*/ 2147483646 w 4671"/>
              <a:gd name="T33" fmla="*/ 2147483646 h 1029"/>
              <a:gd name="T34" fmla="*/ 2147483646 w 4671"/>
              <a:gd name="T35" fmla="*/ 2147483646 h 1029"/>
              <a:gd name="T36" fmla="*/ 2147483646 w 4671"/>
              <a:gd name="T37" fmla="*/ 2147483646 h 1029"/>
              <a:gd name="T38" fmla="*/ 2147483646 w 4671"/>
              <a:gd name="T39" fmla="*/ 2147483646 h 1029"/>
              <a:gd name="T40" fmla="*/ 2147483646 w 4671"/>
              <a:gd name="T41" fmla="*/ 2147483646 h 1029"/>
              <a:gd name="T42" fmla="*/ 2147483646 w 4671"/>
              <a:gd name="T43" fmla="*/ 2147483646 h 1029"/>
              <a:gd name="T44" fmla="*/ 2147483646 w 4671"/>
              <a:gd name="T45" fmla="*/ 2147483646 h 1029"/>
              <a:gd name="T46" fmla="*/ 2147483646 w 4671"/>
              <a:gd name="T47" fmla="*/ 2147483646 h 1029"/>
              <a:gd name="T48" fmla="*/ 2147483646 w 4671"/>
              <a:gd name="T49" fmla="*/ 2147483646 h 1029"/>
              <a:gd name="T50" fmla="*/ 2147483646 w 4671"/>
              <a:gd name="T51" fmla="*/ 2147483646 h 1029"/>
              <a:gd name="T52" fmla="*/ 2147483646 w 4671"/>
              <a:gd name="T53" fmla="*/ 2147483646 h 1029"/>
              <a:gd name="T54" fmla="*/ 2147483646 w 4671"/>
              <a:gd name="T55" fmla="*/ 2147483646 h 1029"/>
              <a:gd name="T56" fmla="*/ 2147483646 w 4671"/>
              <a:gd name="T57" fmla="*/ 2147483646 h 1029"/>
              <a:gd name="T58" fmla="*/ 2147483646 w 4671"/>
              <a:gd name="T59" fmla="*/ 2147483646 h 1029"/>
              <a:gd name="T60" fmla="*/ 2147483646 w 4671"/>
              <a:gd name="T61" fmla="*/ 2147483646 h 1029"/>
              <a:gd name="T62" fmla="*/ 2147483646 w 4671"/>
              <a:gd name="T63" fmla="*/ 2147483646 h 1029"/>
              <a:gd name="T64" fmla="*/ 2147483646 w 4671"/>
              <a:gd name="T65" fmla="*/ 2147483646 h 1029"/>
              <a:gd name="T66" fmla="*/ 2147483646 w 4671"/>
              <a:gd name="T67" fmla="*/ 2147483646 h 1029"/>
              <a:gd name="T68" fmla="*/ 2147483646 w 4671"/>
              <a:gd name="T69" fmla="*/ 2147483646 h 1029"/>
              <a:gd name="T70" fmla="*/ 2147483646 w 4671"/>
              <a:gd name="T71" fmla="*/ 2147483646 h 1029"/>
              <a:gd name="T72" fmla="*/ 2147483646 w 4671"/>
              <a:gd name="T73" fmla="*/ 2147483646 h 1029"/>
              <a:gd name="T74" fmla="*/ 2147483646 w 4671"/>
              <a:gd name="T75" fmla="*/ 2147483646 h 1029"/>
              <a:gd name="T76" fmla="*/ 2147483646 w 4671"/>
              <a:gd name="T77" fmla="*/ 2147483646 h 1029"/>
              <a:gd name="T78" fmla="*/ 2147483646 w 4671"/>
              <a:gd name="T79" fmla="*/ 2147483646 h 1029"/>
              <a:gd name="T80" fmla="*/ 2147483646 w 4671"/>
              <a:gd name="T81" fmla="*/ 2147483646 h 1029"/>
              <a:gd name="T82" fmla="*/ 2147483646 w 4671"/>
              <a:gd name="T83" fmla="*/ 2147483646 h 1029"/>
              <a:gd name="T84" fmla="*/ 2147483646 w 4671"/>
              <a:gd name="T85" fmla="*/ 2147483646 h 1029"/>
              <a:gd name="T86" fmla="*/ 2147483646 w 4671"/>
              <a:gd name="T87" fmla="*/ 2147483646 h 1029"/>
              <a:gd name="T88" fmla="*/ 2147483646 w 4671"/>
              <a:gd name="T89" fmla="*/ 2147483646 h 1029"/>
              <a:gd name="T90" fmla="*/ 2147483646 w 4671"/>
              <a:gd name="T91" fmla="*/ 2147483646 h 1029"/>
              <a:gd name="T92" fmla="*/ 2147483646 w 4671"/>
              <a:gd name="T93" fmla="*/ 2147483646 h 1029"/>
              <a:gd name="T94" fmla="*/ 2147483646 w 4671"/>
              <a:gd name="T95" fmla="*/ 2147483646 h 1029"/>
              <a:gd name="T96" fmla="*/ 2147483646 w 4671"/>
              <a:gd name="T97" fmla="*/ 2147483646 h 1029"/>
              <a:gd name="T98" fmla="*/ 2147483646 w 4671"/>
              <a:gd name="T99" fmla="*/ 2147483646 h 10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1"/>
              <a:gd name="T151" fmla="*/ 0 h 1029"/>
              <a:gd name="T152" fmla="*/ 4671 w 4671"/>
              <a:gd name="T153" fmla="*/ 1029 h 102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1" h="1029">
                <a:moveTo>
                  <a:pt x="0" y="1029"/>
                </a:moveTo>
                <a:lnTo>
                  <a:pt x="47" y="1029"/>
                </a:lnTo>
                <a:lnTo>
                  <a:pt x="95" y="1029"/>
                </a:lnTo>
                <a:lnTo>
                  <a:pt x="140" y="1028"/>
                </a:lnTo>
                <a:lnTo>
                  <a:pt x="186" y="1028"/>
                </a:lnTo>
                <a:lnTo>
                  <a:pt x="234" y="1028"/>
                </a:lnTo>
                <a:lnTo>
                  <a:pt x="281" y="1028"/>
                </a:lnTo>
                <a:lnTo>
                  <a:pt x="327" y="1028"/>
                </a:lnTo>
                <a:lnTo>
                  <a:pt x="373" y="1026"/>
                </a:lnTo>
                <a:lnTo>
                  <a:pt x="422" y="1025"/>
                </a:lnTo>
                <a:lnTo>
                  <a:pt x="468" y="1023"/>
                </a:lnTo>
                <a:lnTo>
                  <a:pt x="514" y="1023"/>
                </a:lnTo>
                <a:lnTo>
                  <a:pt x="559" y="1022"/>
                </a:lnTo>
                <a:lnTo>
                  <a:pt x="608" y="1020"/>
                </a:lnTo>
                <a:lnTo>
                  <a:pt x="654" y="1019"/>
                </a:lnTo>
                <a:lnTo>
                  <a:pt x="700" y="1018"/>
                </a:lnTo>
                <a:lnTo>
                  <a:pt x="747" y="1018"/>
                </a:lnTo>
                <a:lnTo>
                  <a:pt x="795" y="1015"/>
                </a:lnTo>
                <a:lnTo>
                  <a:pt x="841" y="1013"/>
                </a:lnTo>
                <a:lnTo>
                  <a:pt x="888" y="1012"/>
                </a:lnTo>
                <a:lnTo>
                  <a:pt x="934" y="1009"/>
                </a:lnTo>
                <a:lnTo>
                  <a:pt x="981" y="1007"/>
                </a:lnTo>
                <a:lnTo>
                  <a:pt x="1027" y="1004"/>
                </a:lnTo>
                <a:lnTo>
                  <a:pt x="1075" y="1001"/>
                </a:lnTo>
                <a:lnTo>
                  <a:pt x="1122" y="1000"/>
                </a:lnTo>
                <a:lnTo>
                  <a:pt x="1168" y="995"/>
                </a:lnTo>
                <a:lnTo>
                  <a:pt x="1215" y="994"/>
                </a:lnTo>
                <a:lnTo>
                  <a:pt x="1261" y="991"/>
                </a:lnTo>
                <a:lnTo>
                  <a:pt x="1309" y="988"/>
                </a:lnTo>
                <a:lnTo>
                  <a:pt x="1354" y="985"/>
                </a:lnTo>
                <a:lnTo>
                  <a:pt x="1402" y="980"/>
                </a:lnTo>
                <a:lnTo>
                  <a:pt x="1448" y="976"/>
                </a:lnTo>
                <a:lnTo>
                  <a:pt x="1495" y="972"/>
                </a:lnTo>
                <a:lnTo>
                  <a:pt x="1542" y="967"/>
                </a:lnTo>
                <a:lnTo>
                  <a:pt x="1588" y="964"/>
                </a:lnTo>
                <a:lnTo>
                  <a:pt x="1634" y="960"/>
                </a:lnTo>
                <a:lnTo>
                  <a:pt x="1682" y="955"/>
                </a:lnTo>
                <a:lnTo>
                  <a:pt x="1729" y="949"/>
                </a:lnTo>
                <a:lnTo>
                  <a:pt x="1775" y="945"/>
                </a:lnTo>
                <a:lnTo>
                  <a:pt x="1821" y="939"/>
                </a:lnTo>
                <a:lnTo>
                  <a:pt x="1870" y="935"/>
                </a:lnTo>
                <a:lnTo>
                  <a:pt x="1915" y="929"/>
                </a:lnTo>
                <a:lnTo>
                  <a:pt x="1961" y="923"/>
                </a:lnTo>
                <a:lnTo>
                  <a:pt x="2009" y="915"/>
                </a:lnTo>
                <a:lnTo>
                  <a:pt x="2056" y="911"/>
                </a:lnTo>
                <a:lnTo>
                  <a:pt x="2102" y="903"/>
                </a:lnTo>
                <a:lnTo>
                  <a:pt x="2148" y="896"/>
                </a:lnTo>
                <a:lnTo>
                  <a:pt x="2197" y="889"/>
                </a:lnTo>
                <a:lnTo>
                  <a:pt x="2243" y="883"/>
                </a:lnTo>
                <a:lnTo>
                  <a:pt x="2289" y="872"/>
                </a:lnTo>
                <a:lnTo>
                  <a:pt x="2336" y="865"/>
                </a:lnTo>
                <a:lnTo>
                  <a:pt x="2383" y="857"/>
                </a:lnTo>
                <a:lnTo>
                  <a:pt x="2429" y="849"/>
                </a:lnTo>
                <a:lnTo>
                  <a:pt x="2475" y="840"/>
                </a:lnTo>
                <a:lnTo>
                  <a:pt x="2522" y="831"/>
                </a:lnTo>
                <a:lnTo>
                  <a:pt x="2570" y="820"/>
                </a:lnTo>
                <a:lnTo>
                  <a:pt x="2616" y="810"/>
                </a:lnTo>
                <a:lnTo>
                  <a:pt x="2663" y="801"/>
                </a:lnTo>
                <a:lnTo>
                  <a:pt x="2709" y="789"/>
                </a:lnTo>
                <a:lnTo>
                  <a:pt x="2756" y="779"/>
                </a:lnTo>
                <a:lnTo>
                  <a:pt x="2802" y="767"/>
                </a:lnTo>
                <a:lnTo>
                  <a:pt x="2850" y="757"/>
                </a:lnTo>
                <a:lnTo>
                  <a:pt x="2896" y="743"/>
                </a:lnTo>
                <a:lnTo>
                  <a:pt x="2943" y="732"/>
                </a:lnTo>
                <a:lnTo>
                  <a:pt x="2990" y="718"/>
                </a:lnTo>
                <a:lnTo>
                  <a:pt x="3036" y="705"/>
                </a:lnTo>
                <a:lnTo>
                  <a:pt x="3084" y="692"/>
                </a:lnTo>
                <a:lnTo>
                  <a:pt x="3129" y="677"/>
                </a:lnTo>
                <a:lnTo>
                  <a:pt x="3177" y="663"/>
                </a:lnTo>
                <a:lnTo>
                  <a:pt x="3223" y="649"/>
                </a:lnTo>
                <a:lnTo>
                  <a:pt x="3270" y="634"/>
                </a:lnTo>
                <a:lnTo>
                  <a:pt x="3317" y="617"/>
                </a:lnTo>
                <a:lnTo>
                  <a:pt x="3363" y="601"/>
                </a:lnTo>
                <a:lnTo>
                  <a:pt x="3409" y="586"/>
                </a:lnTo>
                <a:lnTo>
                  <a:pt x="3457" y="569"/>
                </a:lnTo>
                <a:lnTo>
                  <a:pt x="3504" y="551"/>
                </a:lnTo>
                <a:lnTo>
                  <a:pt x="3550" y="534"/>
                </a:lnTo>
                <a:lnTo>
                  <a:pt x="3596" y="515"/>
                </a:lnTo>
                <a:lnTo>
                  <a:pt x="3645" y="497"/>
                </a:lnTo>
                <a:lnTo>
                  <a:pt x="3690" y="478"/>
                </a:lnTo>
                <a:lnTo>
                  <a:pt x="3736" y="457"/>
                </a:lnTo>
                <a:lnTo>
                  <a:pt x="3782" y="438"/>
                </a:lnTo>
                <a:lnTo>
                  <a:pt x="3831" y="419"/>
                </a:lnTo>
                <a:lnTo>
                  <a:pt x="3877" y="397"/>
                </a:lnTo>
                <a:lnTo>
                  <a:pt x="3923" y="376"/>
                </a:lnTo>
                <a:lnTo>
                  <a:pt x="3970" y="354"/>
                </a:lnTo>
                <a:lnTo>
                  <a:pt x="4018" y="331"/>
                </a:lnTo>
                <a:lnTo>
                  <a:pt x="4064" y="309"/>
                </a:lnTo>
                <a:lnTo>
                  <a:pt x="4111" y="287"/>
                </a:lnTo>
                <a:lnTo>
                  <a:pt x="4158" y="263"/>
                </a:lnTo>
                <a:lnTo>
                  <a:pt x="4204" y="241"/>
                </a:lnTo>
                <a:lnTo>
                  <a:pt x="4250" y="217"/>
                </a:lnTo>
                <a:lnTo>
                  <a:pt x="4297" y="192"/>
                </a:lnTo>
                <a:lnTo>
                  <a:pt x="4345" y="168"/>
                </a:lnTo>
                <a:lnTo>
                  <a:pt x="4391" y="145"/>
                </a:lnTo>
                <a:lnTo>
                  <a:pt x="4438" y="121"/>
                </a:lnTo>
                <a:lnTo>
                  <a:pt x="4484" y="96"/>
                </a:lnTo>
                <a:lnTo>
                  <a:pt x="4531" y="74"/>
                </a:lnTo>
                <a:lnTo>
                  <a:pt x="4577" y="50"/>
                </a:lnTo>
                <a:lnTo>
                  <a:pt x="4625" y="23"/>
                </a:lnTo>
                <a:lnTo>
                  <a:pt x="4671" y="0"/>
                </a:lnTo>
              </a:path>
            </a:pathLst>
          </a:custGeom>
          <a:noFill/>
          <a:ln w="28575" cmpd="sng">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53" name="Line 52"/>
          <p:cNvSpPr>
            <a:spLocks noChangeShapeType="1"/>
          </p:cNvSpPr>
          <p:nvPr/>
        </p:nvSpPr>
        <p:spPr bwMode="auto">
          <a:xfrm>
            <a:off x="5102225" y="3822700"/>
            <a:ext cx="1588" cy="36353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54" name="Line 53"/>
          <p:cNvSpPr>
            <a:spLocks noChangeShapeType="1"/>
          </p:cNvSpPr>
          <p:nvPr/>
        </p:nvSpPr>
        <p:spPr bwMode="auto">
          <a:xfrm flipV="1">
            <a:off x="6318250" y="3684588"/>
            <a:ext cx="1588" cy="495300"/>
          </a:xfrm>
          <a:prstGeom prst="line">
            <a:avLst/>
          </a:prstGeom>
          <a:noFill/>
          <a:ln w="14288">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55" name="Line 54"/>
          <p:cNvSpPr>
            <a:spLocks noChangeShapeType="1"/>
          </p:cNvSpPr>
          <p:nvPr/>
        </p:nvSpPr>
        <p:spPr bwMode="auto">
          <a:xfrm flipV="1">
            <a:off x="7281864" y="3460751"/>
            <a:ext cx="1587" cy="517525"/>
          </a:xfrm>
          <a:prstGeom prst="line">
            <a:avLst/>
          </a:prstGeom>
          <a:noFill/>
          <a:ln w="14288">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56" name="Line 55"/>
          <p:cNvSpPr>
            <a:spLocks noChangeShapeType="1"/>
          </p:cNvSpPr>
          <p:nvPr/>
        </p:nvSpPr>
        <p:spPr bwMode="auto">
          <a:xfrm flipV="1">
            <a:off x="8405814" y="3432176"/>
            <a:ext cx="1587" cy="176213"/>
          </a:xfrm>
          <a:prstGeom prst="line">
            <a:avLst/>
          </a:prstGeom>
          <a:noFill/>
          <a:ln w="14288">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57" name="Rectangle 56"/>
          <p:cNvSpPr>
            <a:spLocks noChangeArrowheads="1"/>
          </p:cNvSpPr>
          <p:nvPr/>
        </p:nvSpPr>
        <p:spPr bwMode="auto">
          <a:xfrm>
            <a:off x="8008938" y="3624264"/>
            <a:ext cx="7874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1456" tIns="40014" rIns="81456" bIns="40014">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r">
              <a:spcBef>
                <a:spcPct val="50000"/>
              </a:spcBef>
            </a:pPr>
            <a:r>
              <a:rPr lang="en-US" altLang="en-US" sz="900" i="0">
                <a:solidFill>
                  <a:srgbClr val="000000"/>
                </a:solidFill>
              </a:rPr>
              <a:t>40,000 ft</a:t>
            </a:r>
            <a:br>
              <a:rPr lang="en-US" altLang="en-US" sz="900" i="0">
                <a:solidFill>
                  <a:srgbClr val="000000"/>
                </a:solidFill>
              </a:rPr>
            </a:br>
            <a:r>
              <a:rPr lang="en-US" altLang="en-US" sz="900" i="0">
                <a:solidFill>
                  <a:srgbClr val="000000"/>
                </a:solidFill>
              </a:rPr>
              <a:t>(21.2 m)</a:t>
            </a:r>
          </a:p>
        </p:txBody>
      </p:sp>
      <p:sp>
        <p:nvSpPr>
          <p:cNvPr id="17458" name="Rectangle 57"/>
          <p:cNvSpPr>
            <a:spLocks noChangeArrowheads="1"/>
          </p:cNvSpPr>
          <p:nvPr/>
        </p:nvSpPr>
        <p:spPr bwMode="auto">
          <a:xfrm>
            <a:off x="6562725" y="3067050"/>
            <a:ext cx="14351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1456" tIns="40014" rIns="81456" bIns="40014">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r">
              <a:spcBef>
                <a:spcPct val="50000"/>
              </a:spcBef>
            </a:pPr>
            <a:r>
              <a:rPr lang="en-US" altLang="en-US" sz="900" i="0">
                <a:solidFill>
                  <a:srgbClr val="000000"/>
                </a:solidFill>
              </a:rPr>
              <a:t>30,000 ft</a:t>
            </a:r>
            <a:br>
              <a:rPr lang="en-US" altLang="en-US" sz="900" i="0">
                <a:solidFill>
                  <a:srgbClr val="000000"/>
                </a:solidFill>
              </a:rPr>
            </a:br>
            <a:r>
              <a:rPr lang="en-US" altLang="en-US" sz="900" i="0">
                <a:solidFill>
                  <a:srgbClr val="000000"/>
                </a:solidFill>
              </a:rPr>
              <a:t>(16.9 m CEP)</a:t>
            </a:r>
          </a:p>
        </p:txBody>
      </p:sp>
      <p:sp>
        <p:nvSpPr>
          <p:cNvPr id="17459" name="Rectangle 58"/>
          <p:cNvSpPr>
            <a:spLocks noChangeArrowheads="1"/>
          </p:cNvSpPr>
          <p:nvPr/>
        </p:nvSpPr>
        <p:spPr bwMode="auto">
          <a:xfrm>
            <a:off x="5788025" y="3300414"/>
            <a:ext cx="10541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1456" tIns="40014" rIns="81456" bIns="40014">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r">
              <a:spcBef>
                <a:spcPct val="50000"/>
              </a:spcBef>
            </a:pPr>
            <a:r>
              <a:rPr lang="en-US" altLang="en-US" sz="900" i="0" dirty="0">
                <a:solidFill>
                  <a:srgbClr val="000000"/>
                </a:solidFill>
              </a:rPr>
              <a:t>20,000 </a:t>
            </a:r>
            <a:r>
              <a:rPr lang="en-US" altLang="en-US" sz="900" i="0" dirty="0" err="1">
                <a:solidFill>
                  <a:srgbClr val="000000"/>
                </a:solidFill>
              </a:rPr>
              <a:t>ft</a:t>
            </a:r>
            <a:r>
              <a:rPr lang="en-US" altLang="en-US" sz="900" i="0" dirty="0">
                <a:solidFill>
                  <a:srgbClr val="000000"/>
                </a:solidFill>
              </a:rPr>
              <a:t/>
            </a:r>
            <a:br>
              <a:rPr lang="en-US" altLang="en-US" sz="900" i="0" dirty="0">
                <a:solidFill>
                  <a:srgbClr val="000000"/>
                </a:solidFill>
              </a:rPr>
            </a:br>
            <a:r>
              <a:rPr lang="en-US" altLang="en-US" sz="900" i="0" dirty="0">
                <a:solidFill>
                  <a:srgbClr val="000000"/>
                </a:solidFill>
              </a:rPr>
              <a:t>(14.6 m CEP)</a:t>
            </a:r>
          </a:p>
        </p:txBody>
      </p:sp>
      <p:sp>
        <p:nvSpPr>
          <p:cNvPr id="17460" name="Rectangle 59"/>
          <p:cNvSpPr>
            <a:spLocks noChangeArrowheads="1"/>
          </p:cNvSpPr>
          <p:nvPr/>
        </p:nvSpPr>
        <p:spPr bwMode="auto">
          <a:xfrm>
            <a:off x="4176714" y="3616325"/>
            <a:ext cx="9731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1456" tIns="40014" rIns="81456" bIns="40014">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gn="r">
              <a:spcBef>
                <a:spcPct val="50000"/>
              </a:spcBef>
            </a:pPr>
            <a:r>
              <a:rPr lang="en-US" altLang="en-US" sz="900" i="0">
                <a:solidFill>
                  <a:srgbClr val="000000"/>
                </a:solidFill>
              </a:rPr>
              <a:t>13 m CEP</a:t>
            </a:r>
            <a:br>
              <a:rPr lang="en-US" altLang="en-US" sz="900" i="0">
                <a:solidFill>
                  <a:srgbClr val="000000"/>
                </a:solidFill>
              </a:rPr>
            </a:br>
            <a:r>
              <a:rPr lang="en-US" altLang="en-US" sz="900" i="0">
                <a:solidFill>
                  <a:srgbClr val="000000"/>
                </a:solidFill>
              </a:rPr>
              <a:t>(30 s)</a:t>
            </a:r>
          </a:p>
        </p:txBody>
      </p:sp>
      <p:grpSp>
        <p:nvGrpSpPr>
          <p:cNvPr id="17461" name="Group 60"/>
          <p:cNvGrpSpPr>
            <a:grpSpLocks/>
          </p:cNvGrpSpPr>
          <p:nvPr/>
        </p:nvGrpSpPr>
        <p:grpSpPr bwMode="auto">
          <a:xfrm>
            <a:off x="5226050" y="5056188"/>
            <a:ext cx="76200" cy="76200"/>
            <a:chOff x="2567" y="3579"/>
            <a:chExt cx="68" cy="67"/>
          </a:xfrm>
        </p:grpSpPr>
        <p:sp>
          <p:nvSpPr>
            <p:cNvPr id="17566" name="Line 61"/>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67" name="Line 62"/>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62" name="Group 63"/>
          <p:cNvGrpSpPr>
            <a:grpSpLocks/>
          </p:cNvGrpSpPr>
          <p:nvPr/>
        </p:nvGrpSpPr>
        <p:grpSpPr bwMode="auto">
          <a:xfrm>
            <a:off x="5964238" y="4743450"/>
            <a:ext cx="76200" cy="76200"/>
            <a:chOff x="2567" y="3579"/>
            <a:chExt cx="68" cy="67"/>
          </a:xfrm>
        </p:grpSpPr>
        <p:sp>
          <p:nvSpPr>
            <p:cNvPr id="17564" name="Line 64"/>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65" name="Line 65"/>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63" name="Group 66"/>
          <p:cNvGrpSpPr>
            <a:grpSpLocks/>
          </p:cNvGrpSpPr>
          <p:nvPr/>
        </p:nvGrpSpPr>
        <p:grpSpPr bwMode="auto">
          <a:xfrm>
            <a:off x="5878513" y="4210050"/>
            <a:ext cx="76200" cy="76200"/>
            <a:chOff x="2567" y="3579"/>
            <a:chExt cx="68" cy="67"/>
          </a:xfrm>
        </p:grpSpPr>
        <p:sp>
          <p:nvSpPr>
            <p:cNvPr id="17562" name="Line 67"/>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63" name="Line 68"/>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64" name="Group 69"/>
          <p:cNvGrpSpPr>
            <a:grpSpLocks/>
          </p:cNvGrpSpPr>
          <p:nvPr/>
        </p:nvGrpSpPr>
        <p:grpSpPr bwMode="auto">
          <a:xfrm>
            <a:off x="5673725" y="4791075"/>
            <a:ext cx="76200" cy="76200"/>
            <a:chOff x="2567" y="3579"/>
            <a:chExt cx="68" cy="67"/>
          </a:xfrm>
        </p:grpSpPr>
        <p:sp>
          <p:nvSpPr>
            <p:cNvPr id="17560" name="Line 70"/>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61" name="Line 71"/>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65" name="Group 72"/>
          <p:cNvGrpSpPr>
            <a:grpSpLocks/>
          </p:cNvGrpSpPr>
          <p:nvPr/>
        </p:nvGrpSpPr>
        <p:grpSpPr bwMode="auto">
          <a:xfrm>
            <a:off x="6821488" y="5156200"/>
            <a:ext cx="76200" cy="76200"/>
            <a:chOff x="2567" y="3579"/>
            <a:chExt cx="68" cy="67"/>
          </a:xfrm>
        </p:grpSpPr>
        <p:sp>
          <p:nvSpPr>
            <p:cNvPr id="17558" name="Line 73"/>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59" name="Line 74"/>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66" name="Group 75"/>
          <p:cNvGrpSpPr>
            <a:grpSpLocks/>
          </p:cNvGrpSpPr>
          <p:nvPr/>
        </p:nvGrpSpPr>
        <p:grpSpPr bwMode="auto">
          <a:xfrm>
            <a:off x="6950075" y="4778375"/>
            <a:ext cx="76200" cy="76200"/>
            <a:chOff x="2567" y="3579"/>
            <a:chExt cx="68" cy="67"/>
          </a:xfrm>
        </p:grpSpPr>
        <p:sp>
          <p:nvSpPr>
            <p:cNvPr id="17556" name="Line 76"/>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57" name="Line 77"/>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67" name="Group 78"/>
          <p:cNvGrpSpPr>
            <a:grpSpLocks/>
          </p:cNvGrpSpPr>
          <p:nvPr/>
        </p:nvGrpSpPr>
        <p:grpSpPr bwMode="auto">
          <a:xfrm>
            <a:off x="4645025" y="4549775"/>
            <a:ext cx="76200" cy="76200"/>
            <a:chOff x="2567" y="3579"/>
            <a:chExt cx="68" cy="67"/>
          </a:xfrm>
        </p:grpSpPr>
        <p:sp>
          <p:nvSpPr>
            <p:cNvPr id="17554" name="Line 79"/>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55" name="Line 80"/>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68" name="Group 81"/>
          <p:cNvGrpSpPr>
            <a:grpSpLocks/>
          </p:cNvGrpSpPr>
          <p:nvPr/>
        </p:nvGrpSpPr>
        <p:grpSpPr bwMode="auto">
          <a:xfrm>
            <a:off x="8170863" y="4305300"/>
            <a:ext cx="76200" cy="76200"/>
            <a:chOff x="2567" y="3579"/>
            <a:chExt cx="68" cy="67"/>
          </a:xfrm>
        </p:grpSpPr>
        <p:sp>
          <p:nvSpPr>
            <p:cNvPr id="17552" name="Line 82"/>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53" name="Line 83"/>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69" name="Group 84"/>
          <p:cNvGrpSpPr>
            <a:grpSpLocks/>
          </p:cNvGrpSpPr>
          <p:nvPr/>
        </p:nvGrpSpPr>
        <p:grpSpPr bwMode="auto">
          <a:xfrm>
            <a:off x="8526463" y="2362200"/>
            <a:ext cx="76200" cy="76200"/>
            <a:chOff x="2567" y="3579"/>
            <a:chExt cx="68" cy="67"/>
          </a:xfrm>
        </p:grpSpPr>
        <p:sp>
          <p:nvSpPr>
            <p:cNvPr id="17550" name="Line 85"/>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51" name="Line 86"/>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70" name="Group 87"/>
          <p:cNvGrpSpPr>
            <a:grpSpLocks/>
          </p:cNvGrpSpPr>
          <p:nvPr/>
        </p:nvGrpSpPr>
        <p:grpSpPr bwMode="auto">
          <a:xfrm>
            <a:off x="4479925" y="4845050"/>
            <a:ext cx="76200" cy="76200"/>
            <a:chOff x="2567" y="3579"/>
            <a:chExt cx="68" cy="67"/>
          </a:xfrm>
        </p:grpSpPr>
        <p:sp>
          <p:nvSpPr>
            <p:cNvPr id="17548" name="Line 88"/>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49" name="Line 89"/>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71" name="Group 90"/>
          <p:cNvGrpSpPr>
            <a:grpSpLocks/>
          </p:cNvGrpSpPr>
          <p:nvPr/>
        </p:nvGrpSpPr>
        <p:grpSpPr bwMode="auto">
          <a:xfrm>
            <a:off x="4784725" y="4743450"/>
            <a:ext cx="76200" cy="76200"/>
            <a:chOff x="2567" y="3579"/>
            <a:chExt cx="68" cy="67"/>
          </a:xfrm>
        </p:grpSpPr>
        <p:sp>
          <p:nvSpPr>
            <p:cNvPr id="17546" name="Line 91"/>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47" name="Line 92"/>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72" name="Group 93"/>
          <p:cNvGrpSpPr>
            <a:grpSpLocks/>
          </p:cNvGrpSpPr>
          <p:nvPr/>
        </p:nvGrpSpPr>
        <p:grpSpPr bwMode="auto">
          <a:xfrm>
            <a:off x="4981575" y="5105400"/>
            <a:ext cx="76200" cy="76200"/>
            <a:chOff x="2567" y="3579"/>
            <a:chExt cx="68" cy="67"/>
          </a:xfrm>
        </p:grpSpPr>
        <p:sp>
          <p:nvSpPr>
            <p:cNvPr id="17544" name="Line 94"/>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45" name="Line 95"/>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73" name="Group 96"/>
          <p:cNvGrpSpPr>
            <a:grpSpLocks/>
          </p:cNvGrpSpPr>
          <p:nvPr/>
        </p:nvGrpSpPr>
        <p:grpSpPr bwMode="auto">
          <a:xfrm>
            <a:off x="6937375" y="5226050"/>
            <a:ext cx="76200" cy="76200"/>
            <a:chOff x="2567" y="3579"/>
            <a:chExt cx="68" cy="67"/>
          </a:xfrm>
        </p:grpSpPr>
        <p:sp>
          <p:nvSpPr>
            <p:cNvPr id="17542" name="Line 97"/>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43" name="Line 98"/>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74" name="Group 99"/>
          <p:cNvGrpSpPr>
            <a:grpSpLocks/>
          </p:cNvGrpSpPr>
          <p:nvPr/>
        </p:nvGrpSpPr>
        <p:grpSpPr bwMode="auto">
          <a:xfrm>
            <a:off x="5745163" y="4165600"/>
            <a:ext cx="76200" cy="76200"/>
            <a:chOff x="2567" y="3579"/>
            <a:chExt cx="68" cy="67"/>
          </a:xfrm>
        </p:grpSpPr>
        <p:sp>
          <p:nvSpPr>
            <p:cNvPr id="17540" name="Line 100"/>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41" name="Line 101"/>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75" name="Group 102"/>
          <p:cNvGrpSpPr>
            <a:grpSpLocks/>
          </p:cNvGrpSpPr>
          <p:nvPr/>
        </p:nvGrpSpPr>
        <p:grpSpPr bwMode="auto">
          <a:xfrm>
            <a:off x="6948488" y="5099050"/>
            <a:ext cx="76200" cy="76200"/>
            <a:chOff x="2567" y="3579"/>
            <a:chExt cx="68" cy="67"/>
          </a:xfrm>
        </p:grpSpPr>
        <p:sp>
          <p:nvSpPr>
            <p:cNvPr id="17538" name="Line 103"/>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39" name="Line 104"/>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76" name="Group 105"/>
          <p:cNvGrpSpPr>
            <a:grpSpLocks/>
          </p:cNvGrpSpPr>
          <p:nvPr/>
        </p:nvGrpSpPr>
        <p:grpSpPr bwMode="auto">
          <a:xfrm>
            <a:off x="6886575" y="4873625"/>
            <a:ext cx="76200" cy="76200"/>
            <a:chOff x="2567" y="3579"/>
            <a:chExt cx="68" cy="67"/>
          </a:xfrm>
        </p:grpSpPr>
        <p:sp>
          <p:nvSpPr>
            <p:cNvPr id="17536" name="Line 106"/>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37" name="Line 107"/>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77" name="Group 108"/>
          <p:cNvGrpSpPr>
            <a:grpSpLocks/>
          </p:cNvGrpSpPr>
          <p:nvPr/>
        </p:nvGrpSpPr>
        <p:grpSpPr bwMode="auto">
          <a:xfrm>
            <a:off x="6727825" y="4879975"/>
            <a:ext cx="76200" cy="76200"/>
            <a:chOff x="2567" y="3579"/>
            <a:chExt cx="68" cy="67"/>
          </a:xfrm>
        </p:grpSpPr>
        <p:sp>
          <p:nvSpPr>
            <p:cNvPr id="17534" name="Line 109"/>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35" name="Line 110"/>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78" name="Group 111"/>
          <p:cNvGrpSpPr>
            <a:grpSpLocks/>
          </p:cNvGrpSpPr>
          <p:nvPr/>
        </p:nvGrpSpPr>
        <p:grpSpPr bwMode="auto">
          <a:xfrm>
            <a:off x="6950075" y="4892675"/>
            <a:ext cx="76200" cy="76200"/>
            <a:chOff x="2567" y="3579"/>
            <a:chExt cx="68" cy="67"/>
          </a:xfrm>
        </p:grpSpPr>
        <p:sp>
          <p:nvSpPr>
            <p:cNvPr id="17532" name="Line 112"/>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33" name="Line 113"/>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79" name="Group 114"/>
          <p:cNvGrpSpPr>
            <a:grpSpLocks/>
          </p:cNvGrpSpPr>
          <p:nvPr/>
        </p:nvGrpSpPr>
        <p:grpSpPr bwMode="auto">
          <a:xfrm>
            <a:off x="7540625" y="4702175"/>
            <a:ext cx="76200" cy="76200"/>
            <a:chOff x="2567" y="3579"/>
            <a:chExt cx="68" cy="67"/>
          </a:xfrm>
        </p:grpSpPr>
        <p:sp>
          <p:nvSpPr>
            <p:cNvPr id="17530" name="Line 115"/>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31" name="Line 116"/>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80" name="Group 117"/>
          <p:cNvGrpSpPr>
            <a:grpSpLocks/>
          </p:cNvGrpSpPr>
          <p:nvPr/>
        </p:nvGrpSpPr>
        <p:grpSpPr bwMode="auto">
          <a:xfrm>
            <a:off x="7585075" y="4803775"/>
            <a:ext cx="76200" cy="76200"/>
            <a:chOff x="2567" y="3579"/>
            <a:chExt cx="68" cy="67"/>
          </a:xfrm>
        </p:grpSpPr>
        <p:sp>
          <p:nvSpPr>
            <p:cNvPr id="17528" name="Line 118"/>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29" name="Line 119"/>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81" name="Group 120"/>
          <p:cNvGrpSpPr>
            <a:grpSpLocks/>
          </p:cNvGrpSpPr>
          <p:nvPr/>
        </p:nvGrpSpPr>
        <p:grpSpPr bwMode="auto">
          <a:xfrm>
            <a:off x="7654925" y="4810125"/>
            <a:ext cx="76200" cy="76200"/>
            <a:chOff x="2567" y="3579"/>
            <a:chExt cx="68" cy="67"/>
          </a:xfrm>
        </p:grpSpPr>
        <p:sp>
          <p:nvSpPr>
            <p:cNvPr id="17526" name="Line 121"/>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27" name="Line 122"/>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82" name="Group 123"/>
          <p:cNvGrpSpPr>
            <a:grpSpLocks/>
          </p:cNvGrpSpPr>
          <p:nvPr/>
        </p:nvGrpSpPr>
        <p:grpSpPr bwMode="auto">
          <a:xfrm>
            <a:off x="7718425" y="4689475"/>
            <a:ext cx="76200" cy="76200"/>
            <a:chOff x="2567" y="3579"/>
            <a:chExt cx="68" cy="67"/>
          </a:xfrm>
        </p:grpSpPr>
        <p:sp>
          <p:nvSpPr>
            <p:cNvPr id="17524" name="Line 124"/>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25" name="Line 125"/>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83" name="Group 126"/>
          <p:cNvGrpSpPr>
            <a:grpSpLocks/>
          </p:cNvGrpSpPr>
          <p:nvPr/>
        </p:nvGrpSpPr>
        <p:grpSpPr bwMode="auto">
          <a:xfrm>
            <a:off x="7083425" y="4448175"/>
            <a:ext cx="76200" cy="76200"/>
            <a:chOff x="2567" y="3579"/>
            <a:chExt cx="68" cy="67"/>
          </a:xfrm>
        </p:grpSpPr>
        <p:sp>
          <p:nvSpPr>
            <p:cNvPr id="17522" name="Line 127"/>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23" name="Line 128"/>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84" name="Group 129"/>
          <p:cNvGrpSpPr>
            <a:grpSpLocks/>
          </p:cNvGrpSpPr>
          <p:nvPr/>
        </p:nvGrpSpPr>
        <p:grpSpPr bwMode="auto">
          <a:xfrm>
            <a:off x="7185025" y="4473575"/>
            <a:ext cx="76200" cy="76200"/>
            <a:chOff x="2567" y="3579"/>
            <a:chExt cx="68" cy="67"/>
          </a:xfrm>
        </p:grpSpPr>
        <p:sp>
          <p:nvSpPr>
            <p:cNvPr id="17520" name="Line 130"/>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21" name="Line 131"/>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85" name="Group 132"/>
          <p:cNvGrpSpPr>
            <a:grpSpLocks/>
          </p:cNvGrpSpPr>
          <p:nvPr/>
        </p:nvGrpSpPr>
        <p:grpSpPr bwMode="auto">
          <a:xfrm>
            <a:off x="8177213" y="4895850"/>
            <a:ext cx="76200" cy="76200"/>
            <a:chOff x="2567" y="3579"/>
            <a:chExt cx="68" cy="67"/>
          </a:xfrm>
        </p:grpSpPr>
        <p:sp>
          <p:nvSpPr>
            <p:cNvPr id="17518" name="Line 133"/>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19" name="Line 134"/>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86" name="Group 135"/>
          <p:cNvGrpSpPr>
            <a:grpSpLocks/>
          </p:cNvGrpSpPr>
          <p:nvPr/>
        </p:nvGrpSpPr>
        <p:grpSpPr bwMode="auto">
          <a:xfrm>
            <a:off x="8685213" y="4902200"/>
            <a:ext cx="76200" cy="76200"/>
            <a:chOff x="2567" y="3579"/>
            <a:chExt cx="68" cy="67"/>
          </a:xfrm>
        </p:grpSpPr>
        <p:sp>
          <p:nvSpPr>
            <p:cNvPr id="17516" name="Line 136"/>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17" name="Line 137"/>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87" name="Group 138"/>
          <p:cNvGrpSpPr>
            <a:grpSpLocks/>
          </p:cNvGrpSpPr>
          <p:nvPr/>
        </p:nvGrpSpPr>
        <p:grpSpPr bwMode="auto">
          <a:xfrm>
            <a:off x="8710613" y="4622800"/>
            <a:ext cx="76200" cy="76200"/>
            <a:chOff x="2567" y="3579"/>
            <a:chExt cx="68" cy="67"/>
          </a:xfrm>
        </p:grpSpPr>
        <p:sp>
          <p:nvSpPr>
            <p:cNvPr id="17514" name="Line 139"/>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15" name="Line 140"/>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88" name="Group 141"/>
          <p:cNvGrpSpPr>
            <a:grpSpLocks/>
          </p:cNvGrpSpPr>
          <p:nvPr/>
        </p:nvGrpSpPr>
        <p:grpSpPr bwMode="auto">
          <a:xfrm>
            <a:off x="8723313" y="4743450"/>
            <a:ext cx="76200" cy="76200"/>
            <a:chOff x="2567" y="3579"/>
            <a:chExt cx="68" cy="67"/>
          </a:xfrm>
        </p:grpSpPr>
        <p:sp>
          <p:nvSpPr>
            <p:cNvPr id="17512" name="Line 142"/>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13" name="Line 143"/>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89" name="Group 144"/>
          <p:cNvGrpSpPr>
            <a:grpSpLocks/>
          </p:cNvGrpSpPr>
          <p:nvPr/>
        </p:nvGrpSpPr>
        <p:grpSpPr bwMode="auto">
          <a:xfrm>
            <a:off x="5121275" y="3578225"/>
            <a:ext cx="76200" cy="76200"/>
            <a:chOff x="2567" y="3579"/>
            <a:chExt cx="68" cy="67"/>
          </a:xfrm>
        </p:grpSpPr>
        <p:sp>
          <p:nvSpPr>
            <p:cNvPr id="17510" name="Line 145"/>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11" name="Line 146"/>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90" name="Group 147"/>
          <p:cNvGrpSpPr>
            <a:grpSpLocks/>
          </p:cNvGrpSpPr>
          <p:nvPr/>
        </p:nvGrpSpPr>
        <p:grpSpPr bwMode="auto">
          <a:xfrm>
            <a:off x="6880225" y="3552825"/>
            <a:ext cx="76200" cy="76200"/>
            <a:chOff x="2567" y="3579"/>
            <a:chExt cx="68" cy="67"/>
          </a:xfrm>
        </p:grpSpPr>
        <p:sp>
          <p:nvSpPr>
            <p:cNvPr id="17508" name="Line 148"/>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09" name="Line 149"/>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91" name="Group 150"/>
          <p:cNvGrpSpPr>
            <a:grpSpLocks/>
          </p:cNvGrpSpPr>
          <p:nvPr/>
        </p:nvGrpSpPr>
        <p:grpSpPr bwMode="auto">
          <a:xfrm>
            <a:off x="6442075" y="3781425"/>
            <a:ext cx="76200" cy="76200"/>
            <a:chOff x="2567" y="3579"/>
            <a:chExt cx="68" cy="67"/>
          </a:xfrm>
        </p:grpSpPr>
        <p:sp>
          <p:nvSpPr>
            <p:cNvPr id="17506" name="Line 151"/>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07" name="Line 152"/>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92" name="Group 153"/>
          <p:cNvGrpSpPr>
            <a:grpSpLocks/>
          </p:cNvGrpSpPr>
          <p:nvPr/>
        </p:nvGrpSpPr>
        <p:grpSpPr bwMode="auto">
          <a:xfrm>
            <a:off x="9686925" y="3254375"/>
            <a:ext cx="76200" cy="76200"/>
            <a:chOff x="2567" y="3579"/>
            <a:chExt cx="68" cy="67"/>
          </a:xfrm>
        </p:grpSpPr>
        <p:sp>
          <p:nvSpPr>
            <p:cNvPr id="17504" name="Line 154"/>
            <p:cNvSpPr>
              <a:spLocks noChangeShapeType="1"/>
            </p:cNvSpPr>
            <p:nvPr/>
          </p:nvSpPr>
          <p:spPr bwMode="auto">
            <a:xfrm>
              <a:off x="2568"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05" name="Line 155"/>
            <p:cNvSpPr>
              <a:spLocks noChangeShapeType="1"/>
            </p:cNvSpPr>
            <p:nvPr/>
          </p:nvSpPr>
          <p:spPr bwMode="auto">
            <a:xfrm rot="-5400000">
              <a:off x="2567" y="3579"/>
              <a:ext cx="67" cy="6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93" name="Group 156"/>
          <p:cNvGrpSpPr>
            <a:grpSpLocks/>
          </p:cNvGrpSpPr>
          <p:nvPr/>
        </p:nvGrpSpPr>
        <p:grpSpPr bwMode="auto">
          <a:xfrm>
            <a:off x="9917113" y="2876550"/>
            <a:ext cx="76200" cy="76200"/>
            <a:chOff x="2567" y="3579"/>
            <a:chExt cx="68" cy="67"/>
          </a:xfrm>
        </p:grpSpPr>
        <p:sp>
          <p:nvSpPr>
            <p:cNvPr id="17502" name="Line 157"/>
            <p:cNvSpPr>
              <a:spLocks noChangeShapeType="1"/>
            </p:cNvSpPr>
            <p:nvPr/>
          </p:nvSpPr>
          <p:spPr bwMode="auto">
            <a:xfrm>
              <a:off x="2568" y="3579"/>
              <a:ext cx="67" cy="6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503" name="Line 158"/>
            <p:cNvSpPr>
              <a:spLocks noChangeShapeType="1"/>
            </p:cNvSpPr>
            <p:nvPr/>
          </p:nvSpPr>
          <p:spPr bwMode="auto">
            <a:xfrm rot="-5400000">
              <a:off x="2567" y="3579"/>
              <a:ext cx="67" cy="6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7494" name="Text Box 159"/>
          <p:cNvSpPr txBox="1">
            <a:spLocks noChangeArrowheads="1"/>
          </p:cNvSpPr>
          <p:nvPr/>
        </p:nvSpPr>
        <p:spPr bwMode="auto">
          <a:xfrm>
            <a:off x="9759950" y="2916239"/>
            <a:ext cx="4699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pPr algn="ctr"/>
            <a:r>
              <a:rPr lang="en-US" altLang="en-US" sz="700" i="0"/>
              <a:t>(138 s)</a:t>
            </a:r>
          </a:p>
        </p:txBody>
      </p:sp>
      <p:sp>
        <p:nvSpPr>
          <p:cNvPr id="17495" name="Freeform 160"/>
          <p:cNvSpPr>
            <a:spLocks/>
          </p:cNvSpPr>
          <p:nvPr/>
        </p:nvSpPr>
        <p:spPr bwMode="auto">
          <a:xfrm>
            <a:off x="3141664" y="3721101"/>
            <a:ext cx="6632575" cy="885825"/>
          </a:xfrm>
          <a:custGeom>
            <a:avLst/>
            <a:gdLst>
              <a:gd name="T0" fmla="*/ 2147483646 w 4671"/>
              <a:gd name="T1" fmla="*/ 2147483646 h 1029"/>
              <a:gd name="T2" fmla="*/ 2147483646 w 4671"/>
              <a:gd name="T3" fmla="*/ 2147483646 h 1029"/>
              <a:gd name="T4" fmla="*/ 2147483646 w 4671"/>
              <a:gd name="T5" fmla="*/ 2147483646 h 1029"/>
              <a:gd name="T6" fmla="*/ 2147483646 w 4671"/>
              <a:gd name="T7" fmla="*/ 2147483646 h 1029"/>
              <a:gd name="T8" fmla="*/ 2147483646 w 4671"/>
              <a:gd name="T9" fmla="*/ 2147483646 h 1029"/>
              <a:gd name="T10" fmla="*/ 2147483646 w 4671"/>
              <a:gd name="T11" fmla="*/ 2147483646 h 1029"/>
              <a:gd name="T12" fmla="*/ 2147483646 w 4671"/>
              <a:gd name="T13" fmla="*/ 2147483646 h 1029"/>
              <a:gd name="T14" fmla="*/ 2147483646 w 4671"/>
              <a:gd name="T15" fmla="*/ 2147483646 h 1029"/>
              <a:gd name="T16" fmla="*/ 2147483646 w 4671"/>
              <a:gd name="T17" fmla="*/ 2147483646 h 1029"/>
              <a:gd name="T18" fmla="*/ 2147483646 w 4671"/>
              <a:gd name="T19" fmla="*/ 2147483646 h 1029"/>
              <a:gd name="T20" fmla="*/ 2147483646 w 4671"/>
              <a:gd name="T21" fmla="*/ 2147483646 h 1029"/>
              <a:gd name="T22" fmla="*/ 2147483646 w 4671"/>
              <a:gd name="T23" fmla="*/ 2147483646 h 1029"/>
              <a:gd name="T24" fmla="*/ 2147483646 w 4671"/>
              <a:gd name="T25" fmla="*/ 2147483646 h 1029"/>
              <a:gd name="T26" fmla="*/ 2147483646 w 4671"/>
              <a:gd name="T27" fmla="*/ 2147483646 h 1029"/>
              <a:gd name="T28" fmla="*/ 2147483646 w 4671"/>
              <a:gd name="T29" fmla="*/ 2147483646 h 1029"/>
              <a:gd name="T30" fmla="*/ 2147483646 w 4671"/>
              <a:gd name="T31" fmla="*/ 2147483646 h 1029"/>
              <a:gd name="T32" fmla="*/ 2147483646 w 4671"/>
              <a:gd name="T33" fmla="*/ 2147483646 h 1029"/>
              <a:gd name="T34" fmla="*/ 2147483646 w 4671"/>
              <a:gd name="T35" fmla="*/ 2147483646 h 1029"/>
              <a:gd name="T36" fmla="*/ 2147483646 w 4671"/>
              <a:gd name="T37" fmla="*/ 2147483646 h 1029"/>
              <a:gd name="T38" fmla="*/ 2147483646 w 4671"/>
              <a:gd name="T39" fmla="*/ 2147483646 h 1029"/>
              <a:gd name="T40" fmla="*/ 2147483646 w 4671"/>
              <a:gd name="T41" fmla="*/ 2147483646 h 1029"/>
              <a:gd name="T42" fmla="*/ 2147483646 w 4671"/>
              <a:gd name="T43" fmla="*/ 2147483646 h 1029"/>
              <a:gd name="T44" fmla="*/ 2147483646 w 4671"/>
              <a:gd name="T45" fmla="*/ 2147483646 h 1029"/>
              <a:gd name="T46" fmla="*/ 2147483646 w 4671"/>
              <a:gd name="T47" fmla="*/ 2147483646 h 1029"/>
              <a:gd name="T48" fmla="*/ 2147483646 w 4671"/>
              <a:gd name="T49" fmla="*/ 2147483646 h 1029"/>
              <a:gd name="T50" fmla="*/ 2147483646 w 4671"/>
              <a:gd name="T51" fmla="*/ 2147483646 h 1029"/>
              <a:gd name="T52" fmla="*/ 2147483646 w 4671"/>
              <a:gd name="T53" fmla="*/ 2147483646 h 1029"/>
              <a:gd name="T54" fmla="*/ 2147483646 w 4671"/>
              <a:gd name="T55" fmla="*/ 2147483646 h 1029"/>
              <a:gd name="T56" fmla="*/ 2147483646 w 4671"/>
              <a:gd name="T57" fmla="*/ 2147483646 h 1029"/>
              <a:gd name="T58" fmla="*/ 2147483646 w 4671"/>
              <a:gd name="T59" fmla="*/ 2147483646 h 1029"/>
              <a:gd name="T60" fmla="*/ 2147483646 w 4671"/>
              <a:gd name="T61" fmla="*/ 2147483646 h 1029"/>
              <a:gd name="T62" fmla="*/ 2147483646 w 4671"/>
              <a:gd name="T63" fmla="*/ 2147483646 h 1029"/>
              <a:gd name="T64" fmla="*/ 2147483646 w 4671"/>
              <a:gd name="T65" fmla="*/ 2147483646 h 1029"/>
              <a:gd name="T66" fmla="*/ 2147483646 w 4671"/>
              <a:gd name="T67" fmla="*/ 2147483646 h 1029"/>
              <a:gd name="T68" fmla="*/ 2147483646 w 4671"/>
              <a:gd name="T69" fmla="*/ 2147483646 h 1029"/>
              <a:gd name="T70" fmla="*/ 2147483646 w 4671"/>
              <a:gd name="T71" fmla="*/ 2147483646 h 1029"/>
              <a:gd name="T72" fmla="*/ 2147483646 w 4671"/>
              <a:gd name="T73" fmla="*/ 2147483646 h 1029"/>
              <a:gd name="T74" fmla="*/ 2147483646 w 4671"/>
              <a:gd name="T75" fmla="*/ 2147483646 h 1029"/>
              <a:gd name="T76" fmla="*/ 2147483646 w 4671"/>
              <a:gd name="T77" fmla="*/ 2147483646 h 1029"/>
              <a:gd name="T78" fmla="*/ 2147483646 w 4671"/>
              <a:gd name="T79" fmla="*/ 2147483646 h 1029"/>
              <a:gd name="T80" fmla="*/ 2147483646 w 4671"/>
              <a:gd name="T81" fmla="*/ 2147483646 h 1029"/>
              <a:gd name="T82" fmla="*/ 2147483646 w 4671"/>
              <a:gd name="T83" fmla="*/ 2147483646 h 1029"/>
              <a:gd name="T84" fmla="*/ 2147483646 w 4671"/>
              <a:gd name="T85" fmla="*/ 2147483646 h 1029"/>
              <a:gd name="T86" fmla="*/ 2147483646 w 4671"/>
              <a:gd name="T87" fmla="*/ 2147483646 h 1029"/>
              <a:gd name="T88" fmla="*/ 2147483646 w 4671"/>
              <a:gd name="T89" fmla="*/ 2147483646 h 1029"/>
              <a:gd name="T90" fmla="*/ 2147483646 w 4671"/>
              <a:gd name="T91" fmla="*/ 2147483646 h 1029"/>
              <a:gd name="T92" fmla="*/ 2147483646 w 4671"/>
              <a:gd name="T93" fmla="*/ 2147483646 h 1029"/>
              <a:gd name="T94" fmla="*/ 2147483646 w 4671"/>
              <a:gd name="T95" fmla="*/ 2147483646 h 1029"/>
              <a:gd name="T96" fmla="*/ 2147483646 w 4671"/>
              <a:gd name="T97" fmla="*/ 2147483646 h 1029"/>
              <a:gd name="T98" fmla="*/ 2147483646 w 4671"/>
              <a:gd name="T99" fmla="*/ 2147483646 h 10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71"/>
              <a:gd name="T151" fmla="*/ 0 h 1029"/>
              <a:gd name="T152" fmla="*/ 4671 w 4671"/>
              <a:gd name="T153" fmla="*/ 1029 h 102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71" h="1029">
                <a:moveTo>
                  <a:pt x="0" y="1029"/>
                </a:moveTo>
                <a:lnTo>
                  <a:pt x="47" y="1029"/>
                </a:lnTo>
                <a:lnTo>
                  <a:pt x="95" y="1029"/>
                </a:lnTo>
                <a:lnTo>
                  <a:pt x="140" y="1028"/>
                </a:lnTo>
                <a:lnTo>
                  <a:pt x="186" y="1028"/>
                </a:lnTo>
                <a:lnTo>
                  <a:pt x="234" y="1028"/>
                </a:lnTo>
                <a:lnTo>
                  <a:pt x="281" y="1028"/>
                </a:lnTo>
                <a:lnTo>
                  <a:pt x="327" y="1028"/>
                </a:lnTo>
                <a:lnTo>
                  <a:pt x="373" y="1026"/>
                </a:lnTo>
                <a:lnTo>
                  <a:pt x="422" y="1025"/>
                </a:lnTo>
                <a:lnTo>
                  <a:pt x="468" y="1023"/>
                </a:lnTo>
                <a:lnTo>
                  <a:pt x="514" y="1023"/>
                </a:lnTo>
                <a:lnTo>
                  <a:pt x="559" y="1022"/>
                </a:lnTo>
                <a:lnTo>
                  <a:pt x="608" y="1020"/>
                </a:lnTo>
                <a:lnTo>
                  <a:pt x="654" y="1019"/>
                </a:lnTo>
                <a:lnTo>
                  <a:pt x="700" y="1018"/>
                </a:lnTo>
                <a:lnTo>
                  <a:pt x="747" y="1018"/>
                </a:lnTo>
                <a:lnTo>
                  <a:pt x="795" y="1015"/>
                </a:lnTo>
                <a:lnTo>
                  <a:pt x="841" y="1013"/>
                </a:lnTo>
                <a:lnTo>
                  <a:pt x="888" y="1012"/>
                </a:lnTo>
                <a:lnTo>
                  <a:pt x="934" y="1009"/>
                </a:lnTo>
                <a:lnTo>
                  <a:pt x="981" y="1007"/>
                </a:lnTo>
                <a:lnTo>
                  <a:pt x="1027" y="1004"/>
                </a:lnTo>
                <a:lnTo>
                  <a:pt x="1075" y="1001"/>
                </a:lnTo>
                <a:lnTo>
                  <a:pt x="1122" y="1000"/>
                </a:lnTo>
                <a:lnTo>
                  <a:pt x="1168" y="995"/>
                </a:lnTo>
                <a:lnTo>
                  <a:pt x="1215" y="994"/>
                </a:lnTo>
                <a:lnTo>
                  <a:pt x="1261" y="991"/>
                </a:lnTo>
                <a:lnTo>
                  <a:pt x="1309" y="988"/>
                </a:lnTo>
                <a:lnTo>
                  <a:pt x="1354" y="985"/>
                </a:lnTo>
                <a:lnTo>
                  <a:pt x="1402" y="980"/>
                </a:lnTo>
                <a:lnTo>
                  <a:pt x="1448" y="976"/>
                </a:lnTo>
                <a:lnTo>
                  <a:pt x="1495" y="972"/>
                </a:lnTo>
                <a:lnTo>
                  <a:pt x="1542" y="967"/>
                </a:lnTo>
                <a:lnTo>
                  <a:pt x="1588" y="964"/>
                </a:lnTo>
                <a:lnTo>
                  <a:pt x="1634" y="960"/>
                </a:lnTo>
                <a:lnTo>
                  <a:pt x="1682" y="955"/>
                </a:lnTo>
                <a:lnTo>
                  <a:pt x="1729" y="949"/>
                </a:lnTo>
                <a:lnTo>
                  <a:pt x="1775" y="945"/>
                </a:lnTo>
                <a:lnTo>
                  <a:pt x="1821" y="939"/>
                </a:lnTo>
                <a:lnTo>
                  <a:pt x="1870" y="935"/>
                </a:lnTo>
                <a:lnTo>
                  <a:pt x="1915" y="929"/>
                </a:lnTo>
                <a:lnTo>
                  <a:pt x="1961" y="923"/>
                </a:lnTo>
                <a:lnTo>
                  <a:pt x="2009" y="915"/>
                </a:lnTo>
                <a:lnTo>
                  <a:pt x="2056" y="911"/>
                </a:lnTo>
                <a:lnTo>
                  <a:pt x="2102" y="903"/>
                </a:lnTo>
                <a:lnTo>
                  <a:pt x="2148" y="896"/>
                </a:lnTo>
                <a:lnTo>
                  <a:pt x="2197" y="889"/>
                </a:lnTo>
                <a:lnTo>
                  <a:pt x="2243" y="883"/>
                </a:lnTo>
                <a:lnTo>
                  <a:pt x="2289" y="872"/>
                </a:lnTo>
                <a:lnTo>
                  <a:pt x="2336" y="865"/>
                </a:lnTo>
                <a:lnTo>
                  <a:pt x="2383" y="857"/>
                </a:lnTo>
                <a:lnTo>
                  <a:pt x="2429" y="849"/>
                </a:lnTo>
                <a:lnTo>
                  <a:pt x="2475" y="840"/>
                </a:lnTo>
                <a:lnTo>
                  <a:pt x="2522" y="831"/>
                </a:lnTo>
                <a:lnTo>
                  <a:pt x="2570" y="820"/>
                </a:lnTo>
                <a:lnTo>
                  <a:pt x="2616" y="810"/>
                </a:lnTo>
                <a:lnTo>
                  <a:pt x="2663" y="801"/>
                </a:lnTo>
                <a:lnTo>
                  <a:pt x="2709" y="789"/>
                </a:lnTo>
                <a:lnTo>
                  <a:pt x="2756" y="779"/>
                </a:lnTo>
                <a:lnTo>
                  <a:pt x="2802" y="767"/>
                </a:lnTo>
                <a:lnTo>
                  <a:pt x="2850" y="757"/>
                </a:lnTo>
                <a:lnTo>
                  <a:pt x="2896" y="743"/>
                </a:lnTo>
                <a:lnTo>
                  <a:pt x="2943" y="732"/>
                </a:lnTo>
                <a:lnTo>
                  <a:pt x="2990" y="718"/>
                </a:lnTo>
                <a:lnTo>
                  <a:pt x="3036" y="705"/>
                </a:lnTo>
                <a:lnTo>
                  <a:pt x="3084" y="692"/>
                </a:lnTo>
                <a:lnTo>
                  <a:pt x="3129" y="677"/>
                </a:lnTo>
                <a:lnTo>
                  <a:pt x="3177" y="663"/>
                </a:lnTo>
                <a:lnTo>
                  <a:pt x="3223" y="649"/>
                </a:lnTo>
                <a:lnTo>
                  <a:pt x="3270" y="634"/>
                </a:lnTo>
                <a:lnTo>
                  <a:pt x="3317" y="617"/>
                </a:lnTo>
                <a:lnTo>
                  <a:pt x="3363" y="601"/>
                </a:lnTo>
                <a:lnTo>
                  <a:pt x="3409" y="586"/>
                </a:lnTo>
                <a:lnTo>
                  <a:pt x="3457" y="569"/>
                </a:lnTo>
                <a:lnTo>
                  <a:pt x="3504" y="551"/>
                </a:lnTo>
                <a:lnTo>
                  <a:pt x="3550" y="534"/>
                </a:lnTo>
                <a:lnTo>
                  <a:pt x="3596" y="515"/>
                </a:lnTo>
                <a:lnTo>
                  <a:pt x="3645" y="497"/>
                </a:lnTo>
                <a:lnTo>
                  <a:pt x="3690" y="478"/>
                </a:lnTo>
                <a:lnTo>
                  <a:pt x="3736" y="457"/>
                </a:lnTo>
                <a:lnTo>
                  <a:pt x="3782" y="438"/>
                </a:lnTo>
                <a:lnTo>
                  <a:pt x="3831" y="419"/>
                </a:lnTo>
                <a:lnTo>
                  <a:pt x="3877" y="397"/>
                </a:lnTo>
                <a:lnTo>
                  <a:pt x="3923" y="376"/>
                </a:lnTo>
                <a:lnTo>
                  <a:pt x="3970" y="354"/>
                </a:lnTo>
                <a:lnTo>
                  <a:pt x="4018" y="331"/>
                </a:lnTo>
                <a:lnTo>
                  <a:pt x="4064" y="309"/>
                </a:lnTo>
                <a:lnTo>
                  <a:pt x="4111" y="287"/>
                </a:lnTo>
                <a:lnTo>
                  <a:pt x="4158" y="263"/>
                </a:lnTo>
                <a:lnTo>
                  <a:pt x="4204" y="241"/>
                </a:lnTo>
                <a:lnTo>
                  <a:pt x="4250" y="217"/>
                </a:lnTo>
                <a:lnTo>
                  <a:pt x="4297" y="192"/>
                </a:lnTo>
                <a:lnTo>
                  <a:pt x="4345" y="168"/>
                </a:lnTo>
                <a:lnTo>
                  <a:pt x="4391" y="145"/>
                </a:lnTo>
                <a:lnTo>
                  <a:pt x="4438" y="121"/>
                </a:lnTo>
                <a:lnTo>
                  <a:pt x="4484" y="96"/>
                </a:lnTo>
                <a:lnTo>
                  <a:pt x="4531" y="74"/>
                </a:lnTo>
                <a:lnTo>
                  <a:pt x="4577" y="50"/>
                </a:lnTo>
                <a:lnTo>
                  <a:pt x="4625" y="23"/>
                </a:lnTo>
                <a:lnTo>
                  <a:pt x="4671" y="0"/>
                </a:lnTo>
              </a:path>
            </a:pathLst>
          </a:custGeom>
          <a:noFill/>
          <a:ln w="28575" cmpd="sng">
            <a:solidFill>
              <a:srgbClr val="0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96" name="Text Box 161"/>
          <p:cNvSpPr txBox="1">
            <a:spLocks noChangeArrowheads="1"/>
          </p:cNvSpPr>
          <p:nvPr/>
        </p:nvSpPr>
        <p:spPr bwMode="auto">
          <a:xfrm>
            <a:off x="7489825" y="5788025"/>
            <a:ext cx="22177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r>
              <a:rPr lang="en-US" altLang="en-US" sz="900" i="0" dirty="0">
                <a:solidFill>
                  <a:srgbClr val="00B050"/>
                </a:solidFill>
              </a:rPr>
              <a:t>Green Line (bottom curve):</a:t>
            </a:r>
          </a:p>
          <a:p>
            <a:r>
              <a:rPr lang="en-US" altLang="en-US" sz="900" i="0" dirty="0">
                <a:solidFill>
                  <a:srgbClr val="00B050"/>
                </a:solidFill>
              </a:rPr>
              <a:t>Best Estimate of Current Performance With Actual IMU </a:t>
            </a:r>
            <a:r>
              <a:rPr lang="en-US" altLang="en-US" sz="900" i="0" dirty="0" smtClean="0">
                <a:solidFill>
                  <a:srgbClr val="00B050"/>
                </a:solidFill>
              </a:rPr>
              <a:t>Errors (GPS)</a:t>
            </a:r>
            <a:endParaRPr lang="en-US" altLang="en-US" sz="900" i="0" dirty="0">
              <a:solidFill>
                <a:srgbClr val="00B050"/>
              </a:solidFill>
            </a:endParaRPr>
          </a:p>
        </p:txBody>
      </p:sp>
      <p:sp>
        <p:nvSpPr>
          <p:cNvPr id="17497" name="Text Box 162"/>
          <p:cNvSpPr txBox="1">
            <a:spLocks noChangeArrowheads="1"/>
          </p:cNvSpPr>
          <p:nvPr/>
        </p:nvSpPr>
        <p:spPr bwMode="auto">
          <a:xfrm>
            <a:off x="3138489" y="5754688"/>
            <a:ext cx="221773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i="1">
                <a:solidFill>
                  <a:schemeClr val="tx1"/>
                </a:solidFill>
                <a:latin typeface="Arial" panose="020B0604020202020204" pitchFamily="34" charset="0"/>
              </a:defRPr>
            </a:lvl1pPr>
            <a:lvl2pPr marL="742950" indent="-285750">
              <a:defRPr sz="2400" b="1" i="1">
                <a:solidFill>
                  <a:schemeClr val="tx1"/>
                </a:solidFill>
                <a:latin typeface="Arial" panose="020B0604020202020204" pitchFamily="34" charset="0"/>
              </a:defRPr>
            </a:lvl2pPr>
            <a:lvl3pPr marL="1143000" indent="-228600">
              <a:defRPr sz="2400" b="1" i="1">
                <a:solidFill>
                  <a:schemeClr val="tx1"/>
                </a:solidFill>
                <a:latin typeface="Arial" panose="020B0604020202020204" pitchFamily="34" charset="0"/>
              </a:defRPr>
            </a:lvl3pPr>
            <a:lvl4pPr marL="1600200" indent="-228600">
              <a:defRPr sz="2400" b="1" i="1">
                <a:solidFill>
                  <a:schemeClr val="tx1"/>
                </a:solidFill>
                <a:latin typeface="Arial" panose="020B0604020202020204" pitchFamily="34" charset="0"/>
              </a:defRPr>
            </a:lvl4pPr>
            <a:lvl5pPr marL="2057400" indent="-228600">
              <a:defRPr sz="2400" b="1" i="1">
                <a:solidFill>
                  <a:schemeClr val="tx1"/>
                </a:solidFill>
                <a:latin typeface="Arial" panose="020B0604020202020204" pitchFamily="34" charset="0"/>
              </a:defRPr>
            </a:lvl5pPr>
            <a:lvl6pPr marL="2514600" indent="-228600" eaLnBrk="0" fontAlgn="base" hangingPunct="0">
              <a:spcBef>
                <a:spcPct val="0"/>
              </a:spcBef>
              <a:spcAft>
                <a:spcPct val="0"/>
              </a:spcAft>
              <a:defRPr sz="2400" b="1" i="1">
                <a:solidFill>
                  <a:schemeClr val="tx1"/>
                </a:solidFill>
                <a:latin typeface="Arial" panose="020B0604020202020204" pitchFamily="34" charset="0"/>
              </a:defRPr>
            </a:lvl6pPr>
            <a:lvl7pPr marL="2971800" indent="-228600" eaLnBrk="0" fontAlgn="base" hangingPunct="0">
              <a:spcBef>
                <a:spcPct val="0"/>
              </a:spcBef>
              <a:spcAft>
                <a:spcPct val="0"/>
              </a:spcAft>
              <a:defRPr sz="2400" b="1" i="1">
                <a:solidFill>
                  <a:schemeClr val="tx1"/>
                </a:solidFill>
                <a:latin typeface="Arial" panose="020B0604020202020204" pitchFamily="34" charset="0"/>
              </a:defRPr>
            </a:lvl7pPr>
            <a:lvl8pPr marL="3429000" indent="-228600" eaLnBrk="0" fontAlgn="base" hangingPunct="0">
              <a:spcBef>
                <a:spcPct val="0"/>
              </a:spcBef>
              <a:spcAft>
                <a:spcPct val="0"/>
              </a:spcAft>
              <a:defRPr sz="2400" b="1" i="1">
                <a:solidFill>
                  <a:schemeClr val="tx1"/>
                </a:solidFill>
                <a:latin typeface="Arial" panose="020B0604020202020204" pitchFamily="34" charset="0"/>
              </a:defRPr>
            </a:lvl8pPr>
            <a:lvl9pPr marL="3886200" indent="-228600" eaLnBrk="0" fontAlgn="base" hangingPunct="0">
              <a:spcBef>
                <a:spcPct val="0"/>
              </a:spcBef>
              <a:spcAft>
                <a:spcPct val="0"/>
              </a:spcAft>
              <a:defRPr sz="2400" b="1" i="1">
                <a:solidFill>
                  <a:schemeClr val="tx1"/>
                </a:solidFill>
                <a:latin typeface="Arial" panose="020B0604020202020204" pitchFamily="34" charset="0"/>
              </a:defRPr>
            </a:lvl9pPr>
          </a:lstStyle>
          <a:p>
            <a:r>
              <a:rPr lang="en-US" altLang="en-US" sz="900" i="0" dirty="0" smtClean="0"/>
              <a:t>Gray Line</a:t>
            </a:r>
            <a:r>
              <a:rPr lang="en-US" altLang="en-US" sz="900" i="0" dirty="0"/>
              <a:t>:</a:t>
            </a:r>
            <a:br>
              <a:rPr lang="en-US" altLang="en-US" sz="900" i="0" dirty="0"/>
            </a:br>
            <a:r>
              <a:rPr lang="en-US" altLang="en-US" sz="900" i="0" dirty="0"/>
              <a:t>Prediction of Performance With Specification </a:t>
            </a:r>
            <a:r>
              <a:rPr lang="en-US" altLang="en-US" sz="900" i="0" dirty="0" smtClean="0"/>
              <a:t>Errors (INS only)</a:t>
            </a:r>
            <a:endParaRPr lang="en-US" altLang="en-US" sz="900" i="0" dirty="0"/>
          </a:p>
        </p:txBody>
      </p:sp>
      <p:sp>
        <p:nvSpPr>
          <p:cNvPr id="17498" name="Freeform 163"/>
          <p:cNvSpPr>
            <a:spLocks/>
          </p:cNvSpPr>
          <p:nvPr/>
        </p:nvSpPr>
        <p:spPr bwMode="auto">
          <a:xfrm>
            <a:off x="3133725" y="1873250"/>
            <a:ext cx="6629400" cy="3479800"/>
          </a:xfrm>
          <a:custGeom>
            <a:avLst/>
            <a:gdLst>
              <a:gd name="T0" fmla="*/ 0 w 4176"/>
              <a:gd name="T1" fmla="*/ 0 h 2192"/>
              <a:gd name="T2" fmla="*/ 0 w 4176"/>
              <a:gd name="T3" fmla="*/ 2147483646 h 2192"/>
              <a:gd name="T4" fmla="*/ 2147483646 w 4176"/>
              <a:gd name="T5" fmla="*/ 2147483646 h 2192"/>
              <a:gd name="T6" fmla="*/ 0 60000 65536"/>
              <a:gd name="T7" fmla="*/ 0 60000 65536"/>
              <a:gd name="T8" fmla="*/ 0 60000 65536"/>
              <a:gd name="T9" fmla="*/ 0 w 4176"/>
              <a:gd name="T10" fmla="*/ 0 h 2192"/>
              <a:gd name="T11" fmla="*/ 4176 w 4176"/>
              <a:gd name="T12" fmla="*/ 2192 h 2192"/>
            </a:gdLst>
            <a:ahLst/>
            <a:cxnLst>
              <a:cxn ang="T6">
                <a:pos x="T0" y="T1"/>
              </a:cxn>
              <a:cxn ang="T7">
                <a:pos x="T2" y="T3"/>
              </a:cxn>
              <a:cxn ang="T8">
                <a:pos x="T4" y="T5"/>
              </a:cxn>
            </a:cxnLst>
            <a:rect l="T9" t="T10" r="T11" b="T12"/>
            <a:pathLst>
              <a:path w="4176" h="2192">
                <a:moveTo>
                  <a:pt x="0" y="0"/>
                </a:moveTo>
                <a:lnTo>
                  <a:pt x="0" y="2192"/>
                </a:lnTo>
                <a:lnTo>
                  <a:pt x="4176" y="2192"/>
                </a:lnTo>
              </a:path>
            </a:pathLst>
          </a:custGeom>
          <a:noFill/>
          <a:ln w="254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99" name="Freeform 164"/>
          <p:cNvSpPr>
            <a:spLocks/>
          </p:cNvSpPr>
          <p:nvPr/>
        </p:nvSpPr>
        <p:spPr bwMode="auto">
          <a:xfrm flipH="1" flipV="1">
            <a:off x="3133725" y="1860550"/>
            <a:ext cx="6629400" cy="3479800"/>
          </a:xfrm>
          <a:custGeom>
            <a:avLst/>
            <a:gdLst>
              <a:gd name="T0" fmla="*/ 0 w 4176"/>
              <a:gd name="T1" fmla="*/ 0 h 2192"/>
              <a:gd name="T2" fmla="*/ 0 w 4176"/>
              <a:gd name="T3" fmla="*/ 2147483646 h 2192"/>
              <a:gd name="T4" fmla="*/ 2147483646 w 4176"/>
              <a:gd name="T5" fmla="*/ 2147483646 h 2192"/>
              <a:gd name="T6" fmla="*/ 0 60000 65536"/>
              <a:gd name="T7" fmla="*/ 0 60000 65536"/>
              <a:gd name="T8" fmla="*/ 0 60000 65536"/>
              <a:gd name="T9" fmla="*/ 0 w 4176"/>
              <a:gd name="T10" fmla="*/ 0 h 2192"/>
              <a:gd name="T11" fmla="*/ 4176 w 4176"/>
              <a:gd name="T12" fmla="*/ 2192 h 2192"/>
            </a:gdLst>
            <a:ahLst/>
            <a:cxnLst>
              <a:cxn ang="T6">
                <a:pos x="T0" y="T1"/>
              </a:cxn>
              <a:cxn ang="T7">
                <a:pos x="T2" y="T3"/>
              </a:cxn>
              <a:cxn ang="T8">
                <a:pos x="T4" y="T5"/>
              </a:cxn>
            </a:cxnLst>
            <a:rect l="T9" t="T10" r="T11" b="T12"/>
            <a:pathLst>
              <a:path w="4176" h="2192">
                <a:moveTo>
                  <a:pt x="0" y="0"/>
                </a:moveTo>
                <a:lnTo>
                  <a:pt x="0" y="2192"/>
                </a:lnTo>
                <a:lnTo>
                  <a:pt x="4176" y="2192"/>
                </a:lnTo>
              </a:path>
            </a:pathLst>
          </a:custGeom>
          <a:noFill/>
          <a:ln w="12700" cmpd="sng">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00" name="Freeform 166"/>
          <p:cNvSpPr>
            <a:spLocks/>
          </p:cNvSpPr>
          <p:nvPr/>
        </p:nvSpPr>
        <p:spPr bwMode="auto">
          <a:xfrm>
            <a:off x="3143250" y="4926014"/>
            <a:ext cx="6637338" cy="1587"/>
          </a:xfrm>
          <a:custGeom>
            <a:avLst/>
            <a:gdLst>
              <a:gd name="T0" fmla="*/ 2147483646 w 2621"/>
              <a:gd name="T1" fmla="*/ 0 h 1"/>
              <a:gd name="T2" fmla="*/ 2147483646 w 2621"/>
              <a:gd name="T3" fmla="*/ 0 h 1"/>
              <a:gd name="T4" fmla="*/ 2147483646 w 2621"/>
              <a:gd name="T5" fmla="*/ 0 h 1"/>
              <a:gd name="T6" fmla="*/ 2147483646 w 2621"/>
              <a:gd name="T7" fmla="*/ 0 h 1"/>
              <a:gd name="T8" fmla="*/ 2147483646 w 2621"/>
              <a:gd name="T9" fmla="*/ 0 h 1"/>
              <a:gd name="T10" fmla="*/ 2147483646 w 2621"/>
              <a:gd name="T11" fmla="*/ 0 h 1"/>
              <a:gd name="T12" fmla="*/ 2147483646 w 2621"/>
              <a:gd name="T13" fmla="*/ 0 h 1"/>
              <a:gd name="T14" fmla="*/ 2147483646 w 2621"/>
              <a:gd name="T15" fmla="*/ 0 h 1"/>
              <a:gd name="T16" fmla="*/ 2147483646 w 2621"/>
              <a:gd name="T17" fmla="*/ 0 h 1"/>
              <a:gd name="T18" fmla="*/ 2147483646 w 2621"/>
              <a:gd name="T19" fmla="*/ 0 h 1"/>
              <a:gd name="T20" fmla="*/ 2147483646 w 2621"/>
              <a:gd name="T21" fmla="*/ 0 h 1"/>
              <a:gd name="T22" fmla="*/ 2147483646 w 2621"/>
              <a:gd name="T23" fmla="*/ 0 h 1"/>
              <a:gd name="T24" fmla="*/ 2147483646 w 2621"/>
              <a:gd name="T25" fmla="*/ 0 h 1"/>
              <a:gd name="T26" fmla="*/ 2147483646 w 2621"/>
              <a:gd name="T27" fmla="*/ 0 h 1"/>
              <a:gd name="T28" fmla="*/ 2147483646 w 2621"/>
              <a:gd name="T29" fmla="*/ 0 h 1"/>
              <a:gd name="T30" fmla="*/ 2147483646 w 2621"/>
              <a:gd name="T31" fmla="*/ 0 h 1"/>
              <a:gd name="T32" fmla="*/ 2147483646 w 2621"/>
              <a:gd name="T33" fmla="*/ 0 h 1"/>
              <a:gd name="T34" fmla="*/ 2147483646 w 2621"/>
              <a:gd name="T35" fmla="*/ 0 h 1"/>
              <a:gd name="T36" fmla="*/ 2147483646 w 2621"/>
              <a:gd name="T37" fmla="*/ 0 h 1"/>
              <a:gd name="T38" fmla="*/ 2147483646 w 2621"/>
              <a:gd name="T39" fmla="*/ 0 h 1"/>
              <a:gd name="T40" fmla="*/ 2147483646 w 2621"/>
              <a:gd name="T41" fmla="*/ 0 h 1"/>
              <a:gd name="T42" fmla="*/ 2147483646 w 2621"/>
              <a:gd name="T43" fmla="*/ 0 h 1"/>
              <a:gd name="T44" fmla="*/ 2147483646 w 2621"/>
              <a:gd name="T45" fmla="*/ 0 h 1"/>
              <a:gd name="T46" fmla="*/ 2147483646 w 2621"/>
              <a:gd name="T47" fmla="*/ 0 h 1"/>
              <a:gd name="T48" fmla="*/ 2147483646 w 2621"/>
              <a:gd name="T49" fmla="*/ 0 h 1"/>
              <a:gd name="T50" fmla="*/ 2147483646 w 2621"/>
              <a:gd name="T51" fmla="*/ 0 h 1"/>
              <a:gd name="T52" fmla="*/ 2147483646 w 2621"/>
              <a:gd name="T53" fmla="*/ 0 h 1"/>
              <a:gd name="T54" fmla="*/ 2147483646 w 2621"/>
              <a:gd name="T55" fmla="*/ 0 h 1"/>
              <a:gd name="T56" fmla="*/ 2147483646 w 2621"/>
              <a:gd name="T57" fmla="*/ 0 h 1"/>
              <a:gd name="T58" fmla="*/ 2147483646 w 2621"/>
              <a:gd name="T59" fmla="*/ 0 h 1"/>
              <a:gd name="T60" fmla="*/ 2147483646 w 2621"/>
              <a:gd name="T61" fmla="*/ 0 h 1"/>
              <a:gd name="T62" fmla="*/ 2147483646 w 2621"/>
              <a:gd name="T63" fmla="*/ 0 h 1"/>
              <a:gd name="T64" fmla="*/ 2147483646 w 2621"/>
              <a:gd name="T65" fmla="*/ 0 h 1"/>
              <a:gd name="T66" fmla="*/ 2147483646 w 2621"/>
              <a:gd name="T67" fmla="*/ 0 h 1"/>
              <a:gd name="T68" fmla="*/ 2147483646 w 2621"/>
              <a:gd name="T69" fmla="*/ 0 h 1"/>
              <a:gd name="T70" fmla="*/ 2147483646 w 2621"/>
              <a:gd name="T71" fmla="*/ 0 h 1"/>
              <a:gd name="T72" fmla="*/ 2147483646 w 2621"/>
              <a:gd name="T73" fmla="*/ 0 h 1"/>
              <a:gd name="T74" fmla="*/ 2147483646 w 2621"/>
              <a:gd name="T75" fmla="*/ 0 h 1"/>
              <a:gd name="T76" fmla="*/ 2147483646 w 2621"/>
              <a:gd name="T77" fmla="*/ 0 h 1"/>
              <a:gd name="T78" fmla="*/ 2147483646 w 2621"/>
              <a:gd name="T79" fmla="*/ 0 h 1"/>
              <a:gd name="T80" fmla="*/ 2147483646 w 2621"/>
              <a:gd name="T81" fmla="*/ 0 h 1"/>
              <a:gd name="T82" fmla="*/ 2147483646 w 2621"/>
              <a:gd name="T83" fmla="*/ 0 h 1"/>
              <a:gd name="T84" fmla="*/ 2147483646 w 2621"/>
              <a:gd name="T85" fmla="*/ 0 h 1"/>
              <a:gd name="T86" fmla="*/ 2147483646 w 2621"/>
              <a:gd name="T87" fmla="*/ 0 h 1"/>
              <a:gd name="T88" fmla="*/ 2147483646 w 2621"/>
              <a:gd name="T89" fmla="*/ 0 h 1"/>
              <a:gd name="T90" fmla="*/ 2147483646 w 2621"/>
              <a:gd name="T91" fmla="*/ 0 h 1"/>
              <a:gd name="T92" fmla="*/ 2147483646 w 2621"/>
              <a:gd name="T93" fmla="*/ 0 h 1"/>
              <a:gd name="T94" fmla="*/ 2147483646 w 2621"/>
              <a:gd name="T95" fmla="*/ 0 h 1"/>
              <a:gd name="T96" fmla="*/ 2147483646 w 2621"/>
              <a:gd name="T97" fmla="*/ 0 h 1"/>
              <a:gd name="T98" fmla="*/ 2147483646 w 2621"/>
              <a:gd name="T99" fmla="*/ 0 h 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21"/>
              <a:gd name="T151" fmla="*/ 0 h 1"/>
              <a:gd name="T152" fmla="*/ 2621 w 2621"/>
              <a:gd name="T153" fmla="*/ 1 h 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21" h="1">
                <a:moveTo>
                  <a:pt x="0" y="0"/>
                </a:moveTo>
                <a:lnTo>
                  <a:pt x="24" y="0"/>
                </a:lnTo>
                <a:lnTo>
                  <a:pt x="55" y="0"/>
                </a:lnTo>
                <a:lnTo>
                  <a:pt x="78" y="0"/>
                </a:lnTo>
                <a:lnTo>
                  <a:pt x="103" y="0"/>
                </a:lnTo>
                <a:lnTo>
                  <a:pt x="133" y="0"/>
                </a:lnTo>
                <a:lnTo>
                  <a:pt x="158" y="0"/>
                </a:lnTo>
                <a:lnTo>
                  <a:pt x="182" y="0"/>
                </a:lnTo>
                <a:lnTo>
                  <a:pt x="212" y="0"/>
                </a:lnTo>
                <a:lnTo>
                  <a:pt x="236" y="0"/>
                </a:lnTo>
                <a:lnTo>
                  <a:pt x="260" y="0"/>
                </a:lnTo>
                <a:lnTo>
                  <a:pt x="291" y="0"/>
                </a:lnTo>
                <a:lnTo>
                  <a:pt x="315" y="0"/>
                </a:lnTo>
                <a:lnTo>
                  <a:pt x="340" y="0"/>
                </a:lnTo>
                <a:lnTo>
                  <a:pt x="369" y="0"/>
                </a:lnTo>
                <a:lnTo>
                  <a:pt x="393" y="0"/>
                </a:lnTo>
                <a:lnTo>
                  <a:pt x="418" y="0"/>
                </a:lnTo>
                <a:lnTo>
                  <a:pt x="448" y="0"/>
                </a:lnTo>
                <a:lnTo>
                  <a:pt x="472" y="0"/>
                </a:lnTo>
                <a:lnTo>
                  <a:pt x="496" y="0"/>
                </a:lnTo>
                <a:lnTo>
                  <a:pt x="527" y="0"/>
                </a:lnTo>
                <a:lnTo>
                  <a:pt x="551" y="0"/>
                </a:lnTo>
                <a:lnTo>
                  <a:pt x="575" y="0"/>
                </a:lnTo>
                <a:lnTo>
                  <a:pt x="605" y="0"/>
                </a:lnTo>
                <a:lnTo>
                  <a:pt x="629" y="0"/>
                </a:lnTo>
                <a:lnTo>
                  <a:pt x="654" y="0"/>
                </a:lnTo>
                <a:lnTo>
                  <a:pt x="684" y="0"/>
                </a:lnTo>
                <a:lnTo>
                  <a:pt x="709" y="0"/>
                </a:lnTo>
                <a:lnTo>
                  <a:pt x="732" y="0"/>
                </a:lnTo>
                <a:lnTo>
                  <a:pt x="762" y="0"/>
                </a:lnTo>
                <a:lnTo>
                  <a:pt x="787" y="0"/>
                </a:lnTo>
                <a:lnTo>
                  <a:pt x="811" y="0"/>
                </a:lnTo>
                <a:lnTo>
                  <a:pt x="842" y="0"/>
                </a:lnTo>
                <a:lnTo>
                  <a:pt x="865" y="0"/>
                </a:lnTo>
                <a:lnTo>
                  <a:pt x="889" y="0"/>
                </a:lnTo>
                <a:lnTo>
                  <a:pt x="920" y="0"/>
                </a:lnTo>
                <a:lnTo>
                  <a:pt x="944" y="0"/>
                </a:lnTo>
                <a:lnTo>
                  <a:pt x="969" y="0"/>
                </a:lnTo>
                <a:lnTo>
                  <a:pt x="998" y="0"/>
                </a:lnTo>
                <a:lnTo>
                  <a:pt x="1023" y="0"/>
                </a:lnTo>
                <a:lnTo>
                  <a:pt x="1047" y="0"/>
                </a:lnTo>
                <a:lnTo>
                  <a:pt x="1078" y="0"/>
                </a:lnTo>
                <a:lnTo>
                  <a:pt x="1102" y="0"/>
                </a:lnTo>
                <a:lnTo>
                  <a:pt x="1125" y="0"/>
                </a:lnTo>
                <a:lnTo>
                  <a:pt x="1156" y="0"/>
                </a:lnTo>
                <a:lnTo>
                  <a:pt x="1180" y="0"/>
                </a:lnTo>
                <a:lnTo>
                  <a:pt x="1205" y="0"/>
                </a:lnTo>
                <a:lnTo>
                  <a:pt x="1235" y="0"/>
                </a:lnTo>
                <a:lnTo>
                  <a:pt x="1258" y="0"/>
                </a:lnTo>
                <a:lnTo>
                  <a:pt x="1283" y="0"/>
                </a:lnTo>
                <a:lnTo>
                  <a:pt x="1313" y="0"/>
                </a:lnTo>
                <a:lnTo>
                  <a:pt x="1338" y="0"/>
                </a:lnTo>
                <a:lnTo>
                  <a:pt x="1362" y="0"/>
                </a:lnTo>
                <a:lnTo>
                  <a:pt x="1387" y="0"/>
                </a:lnTo>
                <a:lnTo>
                  <a:pt x="1416" y="0"/>
                </a:lnTo>
                <a:lnTo>
                  <a:pt x="1440" y="0"/>
                </a:lnTo>
                <a:lnTo>
                  <a:pt x="1465" y="0"/>
                </a:lnTo>
                <a:lnTo>
                  <a:pt x="1495" y="0"/>
                </a:lnTo>
                <a:lnTo>
                  <a:pt x="1520" y="0"/>
                </a:lnTo>
                <a:lnTo>
                  <a:pt x="1543" y="0"/>
                </a:lnTo>
                <a:lnTo>
                  <a:pt x="1574" y="0"/>
                </a:lnTo>
                <a:lnTo>
                  <a:pt x="1598" y="0"/>
                </a:lnTo>
                <a:lnTo>
                  <a:pt x="1622" y="0"/>
                </a:lnTo>
                <a:lnTo>
                  <a:pt x="1652" y="0"/>
                </a:lnTo>
                <a:lnTo>
                  <a:pt x="1676" y="0"/>
                </a:lnTo>
                <a:lnTo>
                  <a:pt x="1701" y="0"/>
                </a:lnTo>
                <a:lnTo>
                  <a:pt x="1731" y="0"/>
                </a:lnTo>
                <a:lnTo>
                  <a:pt x="1755" y="0"/>
                </a:lnTo>
                <a:lnTo>
                  <a:pt x="1780" y="0"/>
                </a:lnTo>
                <a:lnTo>
                  <a:pt x="1809" y="0"/>
                </a:lnTo>
                <a:lnTo>
                  <a:pt x="1834" y="0"/>
                </a:lnTo>
                <a:lnTo>
                  <a:pt x="1858" y="0"/>
                </a:lnTo>
                <a:lnTo>
                  <a:pt x="1889" y="0"/>
                </a:lnTo>
                <a:lnTo>
                  <a:pt x="1912" y="0"/>
                </a:lnTo>
                <a:lnTo>
                  <a:pt x="1936" y="0"/>
                </a:lnTo>
                <a:lnTo>
                  <a:pt x="1967" y="0"/>
                </a:lnTo>
                <a:lnTo>
                  <a:pt x="1991" y="0"/>
                </a:lnTo>
                <a:lnTo>
                  <a:pt x="2016" y="0"/>
                </a:lnTo>
                <a:lnTo>
                  <a:pt x="2045" y="0"/>
                </a:lnTo>
                <a:lnTo>
                  <a:pt x="2070" y="0"/>
                </a:lnTo>
                <a:lnTo>
                  <a:pt x="2094" y="0"/>
                </a:lnTo>
                <a:lnTo>
                  <a:pt x="2124" y="0"/>
                </a:lnTo>
                <a:lnTo>
                  <a:pt x="2149" y="0"/>
                </a:lnTo>
                <a:lnTo>
                  <a:pt x="2172" y="0"/>
                </a:lnTo>
                <a:lnTo>
                  <a:pt x="2203" y="0"/>
                </a:lnTo>
                <a:lnTo>
                  <a:pt x="2227" y="0"/>
                </a:lnTo>
                <a:lnTo>
                  <a:pt x="2252" y="0"/>
                </a:lnTo>
                <a:lnTo>
                  <a:pt x="2282" y="0"/>
                </a:lnTo>
                <a:lnTo>
                  <a:pt x="2305" y="0"/>
                </a:lnTo>
                <a:lnTo>
                  <a:pt x="2330" y="0"/>
                </a:lnTo>
                <a:lnTo>
                  <a:pt x="2360" y="0"/>
                </a:lnTo>
                <a:lnTo>
                  <a:pt x="2385" y="0"/>
                </a:lnTo>
                <a:lnTo>
                  <a:pt x="2409" y="0"/>
                </a:lnTo>
                <a:lnTo>
                  <a:pt x="2440" y="0"/>
                </a:lnTo>
                <a:lnTo>
                  <a:pt x="2463" y="0"/>
                </a:lnTo>
                <a:lnTo>
                  <a:pt x="2487" y="0"/>
                </a:lnTo>
                <a:lnTo>
                  <a:pt x="2518" y="0"/>
                </a:lnTo>
                <a:lnTo>
                  <a:pt x="2542" y="0"/>
                </a:lnTo>
                <a:lnTo>
                  <a:pt x="2567" y="0"/>
                </a:lnTo>
                <a:lnTo>
                  <a:pt x="2596" y="0"/>
                </a:lnTo>
                <a:lnTo>
                  <a:pt x="2620" y="0"/>
                </a:lnTo>
              </a:path>
            </a:pathLst>
          </a:custGeom>
          <a:noFill/>
          <a:ln w="12700" cap="rnd" cmpd="sng">
            <a:solidFill>
              <a:srgbClr val="000000"/>
            </a:solidFill>
            <a:prstDash val="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501" name="Rectangle 167"/>
          <p:cNvSpPr>
            <a:spLocks noChangeArrowheads="1"/>
          </p:cNvSpPr>
          <p:nvPr/>
        </p:nvSpPr>
        <p:spPr bwMode="auto">
          <a:xfrm>
            <a:off x="3241675" y="4967288"/>
            <a:ext cx="1397000" cy="12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defTabSz="823913">
              <a:defRPr sz="2400" b="1" i="1">
                <a:solidFill>
                  <a:schemeClr val="tx1"/>
                </a:solidFill>
                <a:latin typeface="Arial" panose="020B0604020202020204" pitchFamily="34" charset="0"/>
              </a:defRPr>
            </a:lvl1pPr>
            <a:lvl2pPr marL="742950" indent="-285750" defTabSz="823913">
              <a:defRPr sz="2400" b="1" i="1">
                <a:solidFill>
                  <a:schemeClr val="tx1"/>
                </a:solidFill>
                <a:latin typeface="Arial" panose="020B0604020202020204" pitchFamily="34" charset="0"/>
              </a:defRPr>
            </a:lvl2pPr>
            <a:lvl3pPr marL="1143000" indent="-228600" defTabSz="823913">
              <a:defRPr sz="2400" b="1" i="1">
                <a:solidFill>
                  <a:schemeClr val="tx1"/>
                </a:solidFill>
                <a:latin typeface="Arial" panose="020B0604020202020204" pitchFamily="34" charset="0"/>
              </a:defRPr>
            </a:lvl3pPr>
            <a:lvl4pPr marL="1600200" indent="-228600" defTabSz="823913">
              <a:defRPr sz="2400" b="1" i="1">
                <a:solidFill>
                  <a:schemeClr val="tx1"/>
                </a:solidFill>
                <a:latin typeface="Arial" panose="020B0604020202020204" pitchFamily="34" charset="0"/>
              </a:defRPr>
            </a:lvl4pPr>
            <a:lvl5pPr marL="2057400" indent="-228600" defTabSz="823913">
              <a:defRPr sz="2400" b="1" i="1">
                <a:solidFill>
                  <a:schemeClr val="tx1"/>
                </a:solidFill>
                <a:latin typeface="Arial" panose="020B0604020202020204" pitchFamily="34" charset="0"/>
              </a:defRPr>
            </a:lvl5pPr>
            <a:lvl6pPr marL="2514600" indent="-228600" defTabSz="823913" eaLnBrk="0" fontAlgn="base" hangingPunct="0">
              <a:spcBef>
                <a:spcPct val="0"/>
              </a:spcBef>
              <a:spcAft>
                <a:spcPct val="0"/>
              </a:spcAft>
              <a:defRPr sz="2400" b="1" i="1">
                <a:solidFill>
                  <a:schemeClr val="tx1"/>
                </a:solidFill>
                <a:latin typeface="Arial" panose="020B0604020202020204" pitchFamily="34" charset="0"/>
              </a:defRPr>
            </a:lvl6pPr>
            <a:lvl7pPr marL="2971800" indent="-228600" defTabSz="823913" eaLnBrk="0" fontAlgn="base" hangingPunct="0">
              <a:spcBef>
                <a:spcPct val="0"/>
              </a:spcBef>
              <a:spcAft>
                <a:spcPct val="0"/>
              </a:spcAft>
              <a:defRPr sz="2400" b="1" i="1">
                <a:solidFill>
                  <a:schemeClr val="tx1"/>
                </a:solidFill>
                <a:latin typeface="Arial" panose="020B0604020202020204" pitchFamily="34" charset="0"/>
              </a:defRPr>
            </a:lvl7pPr>
            <a:lvl8pPr marL="3429000" indent="-228600" defTabSz="823913" eaLnBrk="0" fontAlgn="base" hangingPunct="0">
              <a:spcBef>
                <a:spcPct val="0"/>
              </a:spcBef>
              <a:spcAft>
                <a:spcPct val="0"/>
              </a:spcAft>
              <a:defRPr sz="2400" b="1" i="1">
                <a:solidFill>
                  <a:schemeClr val="tx1"/>
                </a:solidFill>
                <a:latin typeface="Arial" panose="020B0604020202020204" pitchFamily="34" charset="0"/>
              </a:defRPr>
            </a:lvl8pPr>
            <a:lvl9pPr marL="3886200" indent="-228600" defTabSz="823913" eaLnBrk="0" fontAlgn="base" hangingPunct="0">
              <a:spcBef>
                <a:spcPct val="0"/>
              </a:spcBef>
              <a:spcAft>
                <a:spcPct val="0"/>
              </a:spcAft>
              <a:defRPr sz="2400" b="1" i="1">
                <a:solidFill>
                  <a:schemeClr val="tx1"/>
                </a:solidFill>
                <a:latin typeface="Arial" panose="020B0604020202020204" pitchFamily="34" charset="0"/>
              </a:defRPr>
            </a:lvl9pPr>
          </a:lstStyle>
          <a:p>
            <a:pPr>
              <a:lnSpc>
                <a:spcPct val="90000"/>
              </a:lnSpc>
            </a:pPr>
            <a:r>
              <a:rPr lang="en-US" altLang="en-US" sz="900" i="0">
                <a:solidFill>
                  <a:srgbClr val="000000"/>
                </a:solidFill>
              </a:rPr>
              <a:t>Requirement GPS Aided</a:t>
            </a:r>
          </a:p>
        </p:txBody>
      </p:sp>
      <p:sp>
        <p:nvSpPr>
          <p:cNvPr id="2" name="Rectangle 1"/>
          <p:cNvSpPr/>
          <p:nvPr/>
        </p:nvSpPr>
        <p:spPr bwMode="auto">
          <a:xfrm>
            <a:off x="3140075" y="4055569"/>
            <a:ext cx="3311526" cy="1284781"/>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
        <p:nvSpPr>
          <p:cNvPr id="3" name="TextBox 2"/>
          <p:cNvSpPr txBox="1"/>
          <p:nvPr/>
        </p:nvSpPr>
        <p:spPr>
          <a:xfrm>
            <a:off x="3576318" y="3034371"/>
            <a:ext cx="2659702" cy="369332"/>
          </a:xfrm>
          <a:prstGeom prst="rect">
            <a:avLst/>
          </a:prstGeom>
          <a:noFill/>
          <a:ln>
            <a:solidFill>
              <a:schemeClr val="tx1"/>
            </a:solidFill>
          </a:ln>
        </p:spPr>
        <p:txBody>
          <a:bodyPr wrap="none" rtlCol="0">
            <a:spAutoFit/>
          </a:bodyPr>
          <a:lstStyle/>
          <a:p>
            <a:r>
              <a:rPr lang="en-US" dirty="0" smtClean="0"/>
              <a:t>MQ-9 lives in this region</a:t>
            </a:r>
            <a:endParaRPr lang="en-US" dirty="0"/>
          </a:p>
        </p:txBody>
      </p:sp>
      <p:cxnSp>
        <p:nvCxnSpPr>
          <p:cNvPr id="6" name="Straight Arrow Connector 5"/>
          <p:cNvCxnSpPr/>
          <p:nvPr/>
        </p:nvCxnSpPr>
        <p:spPr bwMode="auto">
          <a:xfrm flipH="1">
            <a:off x="5502903" y="3410229"/>
            <a:ext cx="86366" cy="627718"/>
          </a:xfrm>
          <a:prstGeom prst="straightConnector1">
            <a:avLst/>
          </a:prstGeom>
          <a:noFill/>
          <a:ln w="9525" cap="flat" cmpd="sng" algn="ctr">
            <a:solidFill>
              <a:srgbClr val="FF0000"/>
            </a:solidFill>
            <a:prstDash val="solid"/>
            <a:round/>
            <a:headEnd type="none" w="med" len="med"/>
            <a:tailEnd type="triangle"/>
          </a:ln>
          <a:effectLst/>
        </p:spPr>
      </p:cxnSp>
      <p:sp>
        <p:nvSpPr>
          <p:cNvPr id="9" name="TextBox 8"/>
          <p:cNvSpPr txBox="1"/>
          <p:nvPr/>
        </p:nvSpPr>
        <p:spPr>
          <a:xfrm>
            <a:off x="232466" y="4717089"/>
            <a:ext cx="2068289" cy="1477328"/>
          </a:xfrm>
          <a:prstGeom prst="rect">
            <a:avLst/>
          </a:prstGeom>
          <a:noFill/>
          <a:ln>
            <a:solidFill>
              <a:schemeClr val="tx1"/>
            </a:solidFill>
          </a:ln>
        </p:spPr>
        <p:txBody>
          <a:bodyPr wrap="square" rtlCol="0">
            <a:spAutoFit/>
          </a:bodyPr>
          <a:lstStyle/>
          <a:p>
            <a:r>
              <a:rPr lang="en-US" dirty="0" smtClean="0"/>
              <a:t>*Notice the CEP generally stays below 13m even with INS only at our TOFs</a:t>
            </a:r>
            <a:endParaRPr lang="en-US" dirty="0"/>
          </a:p>
        </p:txBody>
      </p:sp>
    </p:spTree>
    <p:extLst>
      <p:ext uri="{BB962C8B-B14F-4D97-AF65-F5344CB8AC3E}">
        <p14:creationId xmlns:p14="http://schemas.microsoft.com/office/powerpoint/2010/main" val="20259922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89318A1-174D-4DEE-8106-03A37B9BCF15}" type="slidenum">
              <a:rPr lang="en-US" sz="1000"/>
              <a:pPr/>
              <a:t>22</a:t>
            </a:fld>
            <a:endParaRPr lang="en-US" sz="1000" dirty="0"/>
          </a:p>
        </p:txBody>
      </p:sp>
      <p:sp>
        <p:nvSpPr>
          <p:cNvPr id="4" name="Title 3"/>
          <p:cNvSpPr>
            <a:spLocks noGrp="1"/>
          </p:cNvSpPr>
          <p:nvPr>
            <p:ph type="title"/>
          </p:nvPr>
        </p:nvSpPr>
        <p:spPr/>
        <p:txBody>
          <a:bodyPr/>
          <a:lstStyle/>
          <a:p>
            <a:pPr algn="ctr"/>
            <a:r>
              <a:rPr lang="en-US" dirty="0" smtClean="0"/>
              <a:t>Buddy Lase Considerations</a:t>
            </a:r>
            <a:r>
              <a:rPr lang="en-US" sz="900" dirty="0" smtClean="0">
                <a:solidFill>
                  <a:srgbClr val="0070C0"/>
                </a:solidFill>
              </a:rPr>
              <a:t>(Boeing)</a:t>
            </a:r>
            <a:endParaRPr lang="en-US" sz="900" dirty="0">
              <a:solidFill>
                <a:srgbClr val="0070C0"/>
              </a:solidFill>
            </a:endParaRPr>
          </a:p>
        </p:txBody>
      </p:sp>
      <p:sp>
        <p:nvSpPr>
          <p:cNvPr id="5" name="Text Placeholder 4"/>
          <p:cNvSpPr>
            <a:spLocks noGrp="1"/>
          </p:cNvSpPr>
          <p:nvPr>
            <p:ph type="body" sz="quarter" idx="13"/>
          </p:nvPr>
        </p:nvSpPr>
        <p:spPr>
          <a:xfrm>
            <a:off x="415330" y="1201170"/>
            <a:ext cx="11082481" cy="5015946"/>
          </a:xfrm>
        </p:spPr>
        <p:txBody>
          <a:bodyPr/>
          <a:lstStyle/>
          <a:p>
            <a:r>
              <a:rPr lang="en-US" sz="1600" b="0" dirty="0">
                <a:solidFill>
                  <a:srgbClr val="000000"/>
                </a:solidFill>
                <a:latin typeface="Times New Roman" panose="02020603050405020304" pitchFamily="18" charset="0"/>
              </a:rPr>
              <a:t>LJDAM accuracy is a function of the laser spot being tracked during the terminal phase. In the event that multiple designators are lasing the target with the same PRF laser code and these multiple designations are within the field-of-view of the LJDAM sensor, the following should be considered</a:t>
            </a:r>
            <a:r>
              <a:rPr lang="en-US" sz="1600" b="0" dirty="0" smtClean="0">
                <a:solidFill>
                  <a:srgbClr val="000000"/>
                </a:solidFill>
                <a:latin typeface="Times New Roman" panose="02020603050405020304" pitchFamily="18" charset="0"/>
              </a:rPr>
              <a:t>.</a:t>
            </a:r>
          </a:p>
          <a:p>
            <a:pPr marL="0" indent="0">
              <a:buNone/>
            </a:pPr>
            <a:r>
              <a:rPr lang="en-US" sz="1600" b="0" dirty="0" smtClean="0">
                <a:solidFill>
                  <a:srgbClr val="000000"/>
                </a:solidFill>
                <a:latin typeface="Times New Roman" panose="02020603050405020304" pitchFamily="18" charset="0"/>
              </a:rPr>
              <a:t> </a:t>
            </a:r>
            <a:endParaRPr lang="en-US" sz="1600" b="0" dirty="0">
              <a:solidFill>
                <a:srgbClr val="000000"/>
              </a:solidFill>
              <a:latin typeface="Times New Roman" panose="02020603050405020304" pitchFamily="18" charset="0"/>
            </a:endParaRPr>
          </a:p>
          <a:p>
            <a:pPr marL="403225" lvl="1" indent="0">
              <a:buNone/>
            </a:pPr>
            <a:r>
              <a:rPr lang="en-US" sz="1600" b="0" dirty="0">
                <a:solidFill>
                  <a:srgbClr val="000000"/>
                </a:solidFill>
                <a:latin typeface="Times New Roman" panose="02020603050405020304" pitchFamily="18" charset="0"/>
              </a:rPr>
              <a:t>• The initial designator that the LJDAM acquires and tracks is somewhat arbitrary, presuming more than one designation is visible in the field of view of the sensor. At initial acquisition, it requires 3 to 4 pulses to acquire and track. </a:t>
            </a:r>
          </a:p>
          <a:p>
            <a:pPr marL="403225" lvl="1" indent="0">
              <a:buNone/>
            </a:pPr>
            <a:r>
              <a:rPr lang="en-US" sz="1600" b="0" dirty="0" smtClean="0">
                <a:solidFill>
                  <a:srgbClr val="000000"/>
                </a:solidFill>
                <a:latin typeface="Times New Roman" panose="02020603050405020304" pitchFamily="18" charset="0"/>
              </a:rPr>
              <a:t>• Once </a:t>
            </a:r>
            <a:r>
              <a:rPr lang="en-US" sz="1600" b="0" dirty="0">
                <a:solidFill>
                  <a:srgbClr val="000000"/>
                </a:solidFill>
                <a:latin typeface="Times New Roman" panose="02020603050405020304" pitchFamily="18" charset="0"/>
              </a:rPr>
              <a:t>it has locked onto a particular designator, it is highly unlikely it will track other designators in the field-of-view, unless loss-of-lock occurs (for instance, if the pod quits lasing). It takes a loss of 4 pulses to declare loss-of-lock. </a:t>
            </a:r>
          </a:p>
          <a:p>
            <a:pPr marL="403225" lvl="1" indent="0">
              <a:buNone/>
            </a:pPr>
            <a:r>
              <a:rPr lang="en-US" sz="1600" b="0" dirty="0">
                <a:solidFill>
                  <a:srgbClr val="000000"/>
                </a:solidFill>
                <a:latin typeface="Times New Roman" panose="02020603050405020304" pitchFamily="18" charset="0"/>
              </a:rPr>
              <a:t>• Once loss-of-lock occurs, the LJDAM will attempt to reacquire a laser spot in the field-of view. As noted above, if there are still multiple designators in the field of view, it is somewhat arbitrary which signal the LJDAM will acquire and track. </a:t>
            </a:r>
          </a:p>
          <a:p>
            <a:endParaRPr lang="en-US" sz="2000" b="0" dirty="0" smtClean="0">
              <a:solidFill>
                <a:srgbClr val="000000"/>
              </a:solidFill>
              <a:latin typeface="Times New Roman" panose="02020603050405020304" pitchFamily="18" charset="0"/>
            </a:endParaRPr>
          </a:p>
          <a:p>
            <a:r>
              <a:rPr lang="en-US" sz="2000" b="0" dirty="0" smtClean="0">
                <a:solidFill>
                  <a:srgbClr val="FF0000"/>
                </a:solidFill>
                <a:latin typeface="Times New Roman" panose="02020603050405020304" pitchFamily="18" charset="0"/>
              </a:rPr>
              <a:t>In </a:t>
            </a:r>
            <a:r>
              <a:rPr lang="en-US" sz="2000" b="0" dirty="0">
                <a:solidFill>
                  <a:srgbClr val="FF0000"/>
                </a:solidFill>
                <a:latin typeface="Times New Roman" panose="02020603050405020304" pitchFamily="18" charset="0"/>
              </a:rPr>
              <a:t>summary, for the multi-designator scenario described (same PRF laser codes within sensor field of view), it is highly likely that the LJDAM sensor will only track one designator and will not jump to an alternate designator unless loss of lock occurs on the original tracked designator. </a:t>
            </a:r>
            <a:endParaRPr lang="en-US" sz="2000" dirty="0">
              <a:solidFill>
                <a:srgbClr val="FF0000"/>
              </a:solidFill>
            </a:endParaRPr>
          </a:p>
          <a:p>
            <a:endParaRPr lang="en-US" dirty="0"/>
          </a:p>
        </p:txBody>
      </p:sp>
    </p:spTree>
    <p:extLst>
      <p:ext uri="{BB962C8B-B14F-4D97-AF65-F5344CB8AC3E}">
        <p14:creationId xmlns:p14="http://schemas.microsoft.com/office/powerpoint/2010/main" val="88751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89318A1-174D-4DEE-8106-03A37B9BCF15}" type="slidenum">
              <a:rPr lang="en-US" sz="1000"/>
              <a:pPr/>
              <a:t>23</a:t>
            </a:fld>
            <a:endParaRPr lang="en-US" sz="1000" dirty="0"/>
          </a:p>
        </p:txBody>
      </p:sp>
      <p:sp>
        <p:nvSpPr>
          <p:cNvPr id="4" name="Title 3"/>
          <p:cNvSpPr>
            <a:spLocks noGrp="1"/>
          </p:cNvSpPr>
          <p:nvPr>
            <p:ph type="title"/>
          </p:nvPr>
        </p:nvSpPr>
        <p:spPr/>
        <p:txBody>
          <a:bodyPr/>
          <a:lstStyle/>
          <a:p>
            <a:pPr algn="ctr"/>
            <a:r>
              <a:rPr lang="en-US" dirty="0"/>
              <a:t>Optimizing Laser Guidance Accuracy</a:t>
            </a:r>
            <a:br>
              <a:rPr lang="en-US" dirty="0"/>
            </a:br>
            <a:r>
              <a:rPr lang="en-US" dirty="0"/>
              <a:t>(Summary Chart</a:t>
            </a:r>
            <a:r>
              <a:rPr lang="en-US" dirty="0" smtClean="0"/>
              <a:t>)</a:t>
            </a:r>
            <a:r>
              <a:rPr lang="en-US" sz="900" dirty="0">
                <a:solidFill>
                  <a:srgbClr val="0070C0"/>
                </a:solidFill>
              </a:rPr>
              <a:t> (Boeing)</a:t>
            </a:r>
            <a:endParaRPr lang="en-US" dirty="0"/>
          </a:p>
        </p:txBody>
      </p:sp>
      <p:graphicFrame>
        <p:nvGraphicFramePr>
          <p:cNvPr id="6" name="Group 27"/>
          <p:cNvGraphicFramePr>
            <a:graphicFrameLocks noGrp="1"/>
          </p:cNvGraphicFramePr>
          <p:nvPr>
            <p:extLst/>
          </p:nvPr>
        </p:nvGraphicFramePr>
        <p:xfrm>
          <a:off x="1801813" y="1346836"/>
          <a:ext cx="8591550" cy="4758055"/>
        </p:xfrm>
        <a:graphic>
          <a:graphicData uri="http://schemas.openxmlformats.org/drawingml/2006/table">
            <a:tbl>
              <a:tblPr/>
              <a:tblGrid>
                <a:gridCol w="4131642">
                  <a:extLst>
                    <a:ext uri="{9D8B030D-6E8A-4147-A177-3AD203B41FA5}">
                      <a16:colId xmlns:a16="http://schemas.microsoft.com/office/drawing/2014/main" xmlns="" val="20000"/>
                    </a:ext>
                  </a:extLst>
                </a:gridCol>
                <a:gridCol w="4459908">
                  <a:extLst>
                    <a:ext uri="{9D8B030D-6E8A-4147-A177-3AD203B41FA5}">
                      <a16:colId xmlns:a16="http://schemas.microsoft.com/office/drawing/2014/main" xmlns="" val="20001"/>
                    </a:ext>
                  </a:extLst>
                </a:gridCol>
              </a:tblGrid>
              <a:tr h="365125">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ahoma" pitchFamily="34" charset="0"/>
                          <a:cs typeface="Times New Roman" pitchFamily="18" charset="0"/>
                        </a:rPr>
                        <a:t>Maintain Laser Spot on Target</a:t>
                      </a:r>
                      <a:endParaRPr kumimoji="0" lang="en-US" sz="1400" b="0" i="0" u="none" strike="noStrike" cap="none" normalizeH="0" baseline="0" dirty="0" smtClean="0">
                        <a:ln>
                          <a:noFill/>
                        </a:ln>
                        <a:solidFill>
                          <a:schemeClr val="tx1"/>
                        </a:solidFill>
                        <a:effectLst/>
                        <a:latin typeface="Tahoma"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Symbol" pitchFamily="18" charset="2"/>
                        <a:buChar char=""/>
                        <a:tabLst>
                          <a:tab pos="457200" algn="l"/>
                        </a:tabLst>
                      </a:pPr>
                      <a:r>
                        <a:rPr kumimoji="0" lang="en-US" sz="1200" b="0" i="0" u="none" strike="noStrike" cap="none" normalizeH="0" baseline="0" smtClean="0">
                          <a:ln>
                            <a:noFill/>
                          </a:ln>
                          <a:solidFill>
                            <a:schemeClr val="tx1"/>
                          </a:solidFill>
                          <a:effectLst/>
                          <a:latin typeface="Tahoma" pitchFamily="34" charset="0"/>
                          <a:cs typeface="Times New Roman" pitchFamily="18" charset="0"/>
                        </a:rPr>
                        <a:t>Ensure spot is maintained on target (no leading or biasing of the aim-point).</a:t>
                      </a:r>
                    </a:p>
                    <a:p>
                      <a:pPr marL="0" marR="0" lvl="0" indent="0" algn="l" defTabSz="914400" rtl="0" eaLnBrk="0" fontAlgn="base" latinLnBrk="0" hangingPunct="0">
                        <a:lnSpc>
                          <a:spcPct val="100000"/>
                        </a:lnSpc>
                        <a:spcBef>
                          <a:spcPct val="0"/>
                        </a:spcBef>
                        <a:spcAft>
                          <a:spcPct val="0"/>
                        </a:spcAft>
                        <a:buClrTx/>
                        <a:buSzTx/>
                        <a:buFont typeface="Symbol" pitchFamily="18" charset="2"/>
                        <a:buChar char=""/>
                        <a:tabLst>
                          <a:tab pos="457200" algn="l"/>
                        </a:tabLst>
                      </a:pPr>
                      <a:r>
                        <a:rPr kumimoji="0" lang="en-US" sz="1200" b="0" i="0" u="none" strike="noStrike" cap="none" normalizeH="0" baseline="0" smtClean="0">
                          <a:ln>
                            <a:noFill/>
                          </a:ln>
                          <a:solidFill>
                            <a:schemeClr val="tx1"/>
                          </a:solidFill>
                          <a:effectLst/>
                          <a:latin typeface="Tahoma" pitchFamily="34" charset="0"/>
                          <a:cs typeface="Times New Roman" pitchFamily="18" charset="0"/>
                        </a:rPr>
                        <a:t>Weapon performance is relative to laser spot. </a:t>
                      </a:r>
                      <a:endParaRPr kumimoji="0" lang="en-US" sz="12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0"/>
                  </a:ext>
                </a:extLst>
              </a:tr>
              <a:tr h="501650">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ahoma" pitchFamily="34" charset="0"/>
                          <a:cs typeface="Times New Roman" pitchFamily="18" charset="0"/>
                        </a:rPr>
                        <a:t>Continuous Lasing in Terminal Phase</a:t>
                      </a:r>
                      <a:endParaRPr kumimoji="0" lang="en-US" sz="14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Symbol" pitchFamily="18" charset="2"/>
                        <a:buChar char=""/>
                        <a:tabLst>
                          <a:tab pos="457200" algn="l"/>
                        </a:tabLst>
                      </a:pPr>
                      <a:r>
                        <a:rPr kumimoji="0" lang="en-US" sz="1200" b="0" i="0" u="none" strike="noStrike" cap="none" normalizeH="0" baseline="0" smtClean="0">
                          <a:ln>
                            <a:noFill/>
                          </a:ln>
                          <a:solidFill>
                            <a:schemeClr val="tx1"/>
                          </a:solidFill>
                          <a:effectLst/>
                          <a:latin typeface="Tahoma" pitchFamily="34" charset="0"/>
                          <a:cs typeface="Times New Roman" pitchFamily="18" charset="0"/>
                        </a:rPr>
                        <a:t>Ensure continuous lasing 4km range-to-go before impact (~15 sec before impact) </a:t>
                      </a:r>
                    </a:p>
                    <a:p>
                      <a:pPr marL="0" marR="0" lvl="0" indent="0" algn="l" defTabSz="914400" rtl="0" eaLnBrk="0" fontAlgn="base" latinLnBrk="0" hangingPunct="0">
                        <a:lnSpc>
                          <a:spcPct val="100000"/>
                        </a:lnSpc>
                        <a:spcBef>
                          <a:spcPct val="0"/>
                        </a:spcBef>
                        <a:spcAft>
                          <a:spcPct val="0"/>
                        </a:spcAft>
                        <a:buClrTx/>
                        <a:buSzTx/>
                        <a:buFont typeface="Symbol" pitchFamily="18" charset="2"/>
                        <a:buChar char=""/>
                        <a:tabLst>
                          <a:tab pos="457200" algn="l"/>
                        </a:tabLst>
                      </a:pPr>
                      <a:r>
                        <a:rPr kumimoji="0" lang="en-US" sz="1200" b="0" i="0" u="none" strike="noStrike" cap="none" normalizeH="0" baseline="0" smtClean="0">
                          <a:ln>
                            <a:noFill/>
                          </a:ln>
                          <a:solidFill>
                            <a:schemeClr val="tx1"/>
                          </a:solidFill>
                          <a:effectLst/>
                          <a:latin typeface="Tahoma" pitchFamily="34" charset="0"/>
                          <a:cs typeface="Times New Roman" pitchFamily="18" charset="0"/>
                        </a:rPr>
                        <a:t>No penalty/degradation for early lasing</a:t>
                      </a:r>
                    </a:p>
                    <a:p>
                      <a:pPr marL="0" marR="0" lvl="0" indent="0" algn="l" defTabSz="914400" rtl="0" eaLnBrk="0" fontAlgn="base" latinLnBrk="0" hangingPunct="0">
                        <a:lnSpc>
                          <a:spcPct val="100000"/>
                        </a:lnSpc>
                        <a:spcBef>
                          <a:spcPct val="0"/>
                        </a:spcBef>
                        <a:spcAft>
                          <a:spcPct val="0"/>
                        </a:spcAft>
                        <a:buClrTx/>
                        <a:buSzTx/>
                        <a:buFont typeface="Symbol" pitchFamily="18" charset="2"/>
                        <a:buChar char=""/>
                        <a:tabLst>
                          <a:tab pos="457200" algn="l"/>
                        </a:tabLst>
                      </a:pPr>
                      <a:r>
                        <a:rPr kumimoji="0" lang="en-US" sz="1200" b="0" i="0" u="none" strike="noStrike" cap="none" normalizeH="0" baseline="0" smtClean="0">
                          <a:ln>
                            <a:noFill/>
                          </a:ln>
                          <a:solidFill>
                            <a:schemeClr val="tx1"/>
                          </a:solidFill>
                          <a:effectLst/>
                          <a:latin typeface="Tahoma" pitchFamily="34" charset="0"/>
                          <a:cs typeface="Times New Roman" pitchFamily="18" charset="0"/>
                        </a:rPr>
                        <a:t>Performance degrades with laser cut-off in terminal phase.</a:t>
                      </a:r>
                      <a:endParaRPr kumimoji="0" lang="en-US" sz="12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1"/>
                  </a:ext>
                </a:extLst>
              </a:tr>
              <a:tr h="228600">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ahoma" pitchFamily="34" charset="0"/>
                          <a:cs typeface="Times New Roman" pitchFamily="18" charset="0"/>
                        </a:rPr>
                        <a:t>Laser Designation Relative to LJDAM Impact Angle</a:t>
                      </a:r>
                      <a:endParaRPr kumimoji="0" lang="en-US" sz="1400" b="0" i="0" u="none" strike="noStrike" cap="none" normalizeH="0" baseline="0" dirty="0" smtClean="0">
                        <a:ln>
                          <a:noFill/>
                        </a:ln>
                        <a:solidFill>
                          <a:schemeClr val="tx1"/>
                        </a:solidFill>
                        <a:effectLst/>
                        <a:latin typeface="Tahoma"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Symbol" pitchFamily="18" charset="2"/>
                        <a:buChar char=""/>
                        <a:tabLst>
                          <a:tab pos="457200" algn="l"/>
                        </a:tabLst>
                      </a:pPr>
                      <a:r>
                        <a:rPr kumimoji="0" lang="en-US" sz="1200" b="0" i="0" u="none" strike="noStrike" cap="none" normalizeH="0" baseline="0" smtClean="0">
                          <a:ln>
                            <a:noFill/>
                          </a:ln>
                          <a:solidFill>
                            <a:schemeClr val="tx1"/>
                          </a:solidFill>
                          <a:effectLst/>
                          <a:latin typeface="Tahoma" pitchFamily="34" charset="0"/>
                          <a:cs typeface="Times New Roman" pitchFamily="18" charset="0"/>
                        </a:rPr>
                        <a:t>Laser designation Line of Sight (LOS) angle to target is within +/- 45° of weapon approach LOS (consistent with LGB conops).  Maximizes probability of early laser acquisition.</a:t>
                      </a:r>
                      <a:endParaRPr kumimoji="0" lang="en-US" sz="12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2"/>
                  </a:ext>
                </a:extLst>
              </a:tr>
              <a:tr h="501650">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ahoma" pitchFamily="34" charset="0"/>
                          <a:cs typeface="Times New Roman" pitchFamily="18" charset="0"/>
                        </a:rPr>
                        <a:t>Laser Designation Range</a:t>
                      </a:r>
                      <a:endParaRPr kumimoji="0" lang="en-US" sz="1400" b="0" i="0" u="none" strike="noStrike" cap="none" normalizeH="0" baseline="0" dirty="0" smtClean="0">
                        <a:ln>
                          <a:noFill/>
                        </a:ln>
                        <a:solidFill>
                          <a:schemeClr val="tx1"/>
                        </a:solidFill>
                        <a:effectLst/>
                        <a:latin typeface="Tahoma"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Symbol" pitchFamily="18" charset="2"/>
                        <a:buChar char=""/>
                        <a:tabLst>
                          <a:tab pos="457200" algn="l"/>
                        </a:tabLst>
                      </a:pPr>
                      <a:r>
                        <a:rPr kumimoji="0" lang="en-US" sz="1200" b="0" i="0" u="none" strike="noStrike" cap="none" normalizeH="0" baseline="0" smtClean="0">
                          <a:ln>
                            <a:noFill/>
                          </a:ln>
                          <a:solidFill>
                            <a:schemeClr val="tx1"/>
                          </a:solidFill>
                          <a:effectLst/>
                          <a:latin typeface="Tahoma" pitchFamily="34" charset="0"/>
                          <a:cs typeface="Times New Roman" pitchFamily="18" charset="0"/>
                        </a:rPr>
                        <a:t>Within 5nm slant range during terminal phase (airborne designation)</a:t>
                      </a:r>
                    </a:p>
                    <a:p>
                      <a:pPr marL="0" marR="0" lvl="0" indent="0" algn="l" defTabSz="914400" rtl="0" eaLnBrk="0" fontAlgn="base" latinLnBrk="0" hangingPunct="0">
                        <a:lnSpc>
                          <a:spcPct val="100000"/>
                        </a:lnSpc>
                        <a:spcBef>
                          <a:spcPct val="0"/>
                        </a:spcBef>
                        <a:spcAft>
                          <a:spcPct val="0"/>
                        </a:spcAft>
                        <a:buClrTx/>
                        <a:buSzTx/>
                        <a:buFont typeface="Symbol" pitchFamily="18" charset="2"/>
                        <a:buChar char=""/>
                        <a:tabLst>
                          <a:tab pos="457200" algn="l"/>
                        </a:tabLst>
                      </a:pPr>
                      <a:r>
                        <a:rPr kumimoji="0" lang="en-US" sz="1200" b="0" i="0" u="none" strike="noStrike" cap="none" normalizeH="0" baseline="0" smtClean="0">
                          <a:ln>
                            <a:noFill/>
                          </a:ln>
                          <a:solidFill>
                            <a:schemeClr val="tx1"/>
                          </a:solidFill>
                          <a:effectLst/>
                          <a:latin typeface="Tahoma" pitchFamily="34" charset="0"/>
                          <a:cs typeface="Times New Roman" pitchFamily="18" charset="0"/>
                        </a:rPr>
                        <a:t>Within 1nm range during terminal phase (ground designation)</a:t>
                      </a:r>
                    </a:p>
                    <a:p>
                      <a:pPr marL="0" marR="0" lvl="0" indent="0" algn="l" defTabSz="914400" rtl="0" eaLnBrk="0" fontAlgn="base" latinLnBrk="0" hangingPunct="0">
                        <a:lnSpc>
                          <a:spcPct val="100000"/>
                        </a:lnSpc>
                        <a:spcBef>
                          <a:spcPct val="0"/>
                        </a:spcBef>
                        <a:spcAft>
                          <a:spcPct val="0"/>
                        </a:spcAft>
                        <a:buClrTx/>
                        <a:buSzTx/>
                        <a:buFont typeface="Symbol" pitchFamily="18" charset="2"/>
                        <a:buChar char=""/>
                        <a:tabLst>
                          <a:tab pos="457200" algn="l"/>
                        </a:tabLst>
                      </a:pPr>
                      <a:r>
                        <a:rPr kumimoji="0" lang="en-US" sz="1200" b="0" i="0" u="none" strike="noStrike" cap="none" normalizeH="0" baseline="0" smtClean="0">
                          <a:ln>
                            <a:noFill/>
                          </a:ln>
                          <a:solidFill>
                            <a:schemeClr val="tx1"/>
                          </a:solidFill>
                          <a:effectLst/>
                          <a:latin typeface="Tahoma" pitchFamily="34" charset="0"/>
                          <a:cs typeface="Times New Roman" pitchFamily="18" charset="0"/>
                        </a:rPr>
                        <a:t>Maximizes probability of early laser acquisition.  Performance will degrade if acquisition is &lt;4km for moving targets and &lt;3km for fixed targets.</a:t>
                      </a:r>
                      <a:endParaRPr kumimoji="0" lang="en-US" sz="12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3"/>
                  </a:ext>
                </a:extLst>
              </a:tr>
              <a:tr h="365125">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ahoma" pitchFamily="34" charset="0"/>
                          <a:cs typeface="Times New Roman" pitchFamily="18" charset="0"/>
                        </a:rPr>
                        <a:t>Laser Code</a:t>
                      </a:r>
                      <a:endParaRPr kumimoji="0" lang="en-US" sz="14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Symbol" pitchFamily="18" charset="2"/>
                        <a:buChar char=""/>
                        <a:tabLst>
                          <a:tab pos="457200" algn="l"/>
                        </a:tabLst>
                      </a:pPr>
                      <a:r>
                        <a:rPr kumimoji="0" lang="en-US" sz="1200" b="0" i="0" u="none" strike="noStrike" cap="none" normalizeH="0" baseline="0" dirty="0" smtClean="0">
                          <a:ln>
                            <a:noFill/>
                          </a:ln>
                          <a:solidFill>
                            <a:schemeClr val="tx1"/>
                          </a:solidFill>
                          <a:effectLst/>
                          <a:latin typeface="Tahoma" pitchFamily="34" charset="0"/>
                          <a:cs typeface="Times New Roman" pitchFamily="18" charset="0"/>
                        </a:rPr>
                        <a:t>Available Range: 1111 to 1788</a:t>
                      </a:r>
                    </a:p>
                    <a:p>
                      <a:pPr marL="0" marR="0" lvl="0" indent="0" algn="l" defTabSz="914400" rtl="0" eaLnBrk="0" fontAlgn="base" latinLnBrk="0" hangingPunct="0">
                        <a:lnSpc>
                          <a:spcPct val="100000"/>
                        </a:lnSpc>
                        <a:spcBef>
                          <a:spcPct val="0"/>
                        </a:spcBef>
                        <a:spcAft>
                          <a:spcPct val="0"/>
                        </a:spcAft>
                        <a:buClrTx/>
                        <a:buSzTx/>
                        <a:buFont typeface="Symbol" pitchFamily="18" charset="2"/>
                        <a:buChar char=""/>
                        <a:tabLst>
                          <a:tab pos="457200" algn="l"/>
                        </a:tabLst>
                      </a:pPr>
                      <a:r>
                        <a:rPr kumimoji="0" lang="en-US" sz="1200" b="0" i="0" u="none" strike="noStrike" cap="none" normalizeH="0" baseline="0" dirty="0" smtClean="0">
                          <a:ln>
                            <a:noFill/>
                          </a:ln>
                          <a:solidFill>
                            <a:schemeClr val="tx1"/>
                          </a:solidFill>
                          <a:effectLst/>
                          <a:latin typeface="Tahoma" pitchFamily="34" charset="0"/>
                          <a:cs typeface="Times New Roman" pitchFamily="18" charset="0"/>
                        </a:rPr>
                        <a:t>The update rate or laser pulse rate is fastest for the lower number codes (1111 20 Hertz) and slowest for the higher number codes (1788 &lt; 10 Hertz). </a:t>
                      </a:r>
                    </a:p>
                    <a:p>
                      <a:pPr marL="0" marR="0" lvl="0" indent="0" algn="l" defTabSz="914400" rtl="0" eaLnBrk="0" fontAlgn="base" latinLnBrk="0" hangingPunct="0">
                        <a:lnSpc>
                          <a:spcPct val="100000"/>
                        </a:lnSpc>
                        <a:spcBef>
                          <a:spcPct val="0"/>
                        </a:spcBef>
                        <a:spcAft>
                          <a:spcPct val="0"/>
                        </a:spcAft>
                        <a:buClrTx/>
                        <a:buSzTx/>
                        <a:buFont typeface="Symbol" pitchFamily="18" charset="2"/>
                        <a:buChar char=""/>
                        <a:tabLst>
                          <a:tab pos="457200" algn="l"/>
                        </a:tabLst>
                      </a:pPr>
                      <a:r>
                        <a:rPr kumimoji="0" lang="en-US" sz="1200" b="0" i="0" u="none" strike="noStrike" cap="none" normalizeH="0" baseline="0" dirty="0" smtClean="0">
                          <a:ln>
                            <a:noFill/>
                          </a:ln>
                          <a:solidFill>
                            <a:schemeClr val="tx1"/>
                          </a:solidFill>
                          <a:effectLst/>
                          <a:latin typeface="Tahoma" pitchFamily="34" charset="0"/>
                          <a:cs typeface="Times New Roman" pitchFamily="18" charset="0"/>
                        </a:rPr>
                        <a:t>Select last pulse logic for conditions (1S or 1L on Laser Panel)</a:t>
                      </a:r>
                      <a:endParaRPr kumimoji="0" lang="en-US" sz="1200" b="0" i="0" u="none" strike="noStrike" cap="none" normalizeH="0" baseline="0" dirty="0" smtClean="0">
                        <a:ln>
                          <a:noFill/>
                        </a:ln>
                        <a:solidFill>
                          <a:schemeClr val="tx1"/>
                        </a:solidFill>
                        <a:effectLst/>
                        <a:latin typeface="Tahoma"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4"/>
                  </a:ext>
                </a:extLst>
              </a:tr>
              <a:tr h="460375">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ahoma" pitchFamily="34" charset="0"/>
                          <a:cs typeface="Times New Roman" pitchFamily="18" charset="0"/>
                        </a:rPr>
                        <a:t>LJDAM Relative Targeting Mode</a:t>
                      </a:r>
                      <a:endParaRPr kumimoji="0" lang="en-US" sz="1400" b="0" i="0" u="none" strike="noStrike" cap="none" normalizeH="0" baseline="0" dirty="0" smtClean="0">
                        <a:ln>
                          <a:noFill/>
                        </a:ln>
                        <a:solidFill>
                          <a:schemeClr val="tx1"/>
                        </a:solidFill>
                        <a:effectLst/>
                        <a:latin typeface="Tahoma"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Symbol" pitchFamily="18" charset="2"/>
                        <a:buChar char=""/>
                        <a:tabLst>
                          <a:tab pos="457200" algn="l"/>
                        </a:tabLst>
                      </a:pPr>
                      <a:r>
                        <a:rPr kumimoji="0" lang="en-US" sz="1200" b="0" i="0" u="none" strike="noStrike" cap="none" normalizeH="0" baseline="0" dirty="0" smtClean="0">
                          <a:ln>
                            <a:noFill/>
                          </a:ln>
                          <a:solidFill>
                            <a:schemeClr val="tx1"/>
                          </a:solidFill>
                          <a:effectLst/>
                          <a:latin typeface="Tahoma" pitchFamily="34" charset="0"/>
                          <a:cs typeface="Times New Roman" pitchFamily="18" charset="0"/>
                        </a:rPr>
                        <a:t>For onboard targeting systems, use relative targeting mode if available.</a:t>
                      </a:r>
                      <a:endParaRPr kumimoji="0" lang="en-US" sz="1200" b="0" i="0" u="none" strike="noStrike" cap="none" normalizeH="0" baseline="0" dirty="0" smtClean="0">
                        <a:ln>
                          <a:noFill/>
                        </a:ln>
                        <a:solidFill>
                          <a:schemeClr val="tx1"/>
                        </a:solidFill>
                        <a:effectLst/>
                        <a:latin typeface="Tahoma"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70965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89318A1-174D-4DEE-8106-03A37B9BCF15}" type="slidenum">
              <a:rPr lang="en-US" sz="1000"/>
              <a:pPr/>
              <a:t>24</a:t>
            </a:fld>
            <a:endParaRPr lang="en-US" sz="1000" dirty="0"/>
          </a:p>
        </p:txBody>
      </p:sp>
      <p:sp>
        <p:nvSpPr>
          <p:cNvPr id="4" name="Title 3"/>
          <p:cNvSpPr>
            <a:spLocks noGrp="1"/>
          </p:cNvSpPr>
          <p:nvPr>
            <p:ph type="title"/>
          </p:nvPr>
        </p:nvSpPr>
        <p:spPr/>
        <p:txBody>
          <a:bodyPr/>
          <a:lstStyle/>
          <a:p>
            <a:pPr algn="ctr"/>
            <a:r>
              <a:rPr lang="en-US" dirty="0" smtClean="0"/>
              <a:t>JDAM System Spec Accuracy cont. </a:t>
            </a:r>
            <a:r>
              <a:rPr lang="en-US" sz="900" dirty="0" smtClean="0">
                <a:solidFill>
                  <a:srgbClr val="0070C0"/>
                </a:solidFill>
              </a:rPr>
              <a:t>(Boeing)</a:t>
            </a:r>
            <a:endParaRPr lang="en-US" sz="900" dirty="0">
              <a:solidFill>
                <a:srgbClr val="0070C0"/>
              </a:solidFill>
            </a:endParaRPr>
          </a:p>
        </p:txBody>
      </p:sp>
      <p:pic>
        <p:nvPicPr>
          <p:cNvPr id="6" name="Picture 5"/>
          <p:cNvPicPr>
            <a:picLocks noChangeAspect="1"/>
          </p:cNvPicPr>
          <p:nvPr/>
        </p:nvPicPr>
        <p:blipFill>
          <a:blip r:embed="rId2"/>
          <a:stretch>
            <a:fillRect/>
          </a:stretch>
        </p:blipFill>
        <p:spPr>
          <a:xfrm>
            <a:off x="1951039" y="1314449"/>
            <a:ext cx="7523821" cy="5093433"/>
          </a:xfrm>
          <a:prstGeom prst="rect">
            <a:avLst/>
          </a:prstGeom>
        </p:spPr>
      </p:pic>
    </p:spTree>
    <p:extLst>
      <p:ext uri="{BB962C8B-B14F-4D97-AF65-F5344CB8AC3E}">
        <p14:creationId xmlns:p14="http://schemas.microsoft.com/office/powerpoint/2010/main" val="122982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
        <p:nvSpPr>
          <p:cNvPr id="6" name="Title 5"/>
          <p:cNvSpPr>
            <a:spLocks noGrp="1"/>
          </p:cNvSpPr>
          <p:nvPr>
            <p:ph type="title"/>
          </p:nvPr>
        </p:nvSpPr>
        <p:spPr>
          <a:xfrm>
            <a:off x="771956" y="2972089"/>
            <a:ext cx="10244159" cy="913823"/>
          </a:xfrm>
        </p:spPr>
        <p:txBody>
          <a:bodyPr/>
          <a:lstStyle/>
          <a:p>
            <a:pPr algn="ctr"/>
            <a:r>
              <a:rPr lang="en-US" sz="6000" dirty="0" smtClean="0"/>
              <a:t>SMS</a:t>
            </a:r>
            <a:endParaRPr lang="en-US" sz="6000" dirty="0"/>
          </a:p>
        </p:txBody>
      </p:sp>
    </p:spTree>
    <p:extLst>
      <p:ext uri="{BB962C8B-B14F-4D97-AF65-F5344CB8AC3E}">
        <p14:creationId xmlns:p14="http://schemas.microsoft.com/office/powerpoint/2010/main" val="3651875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JDAM Inventory Page</a:t>
            </a:r>
            <a:endParaRPr lang="en-US" dirty="0"/>
          </a:p>
        </p:txBody>
      </p:sp>
      <p:sp>
        <p:nvSpPr>
          <p:cNvPr id="6" name="Text Placeholder 5"/>
          <p:cNvSpPr>
            <a:spLocks noGrp="1"/>
          </p:cNvSpPr>
          <p:nvPr>
            <p:ph type="body" sz="quarter" idx="10"/>
          </p:nvPr>
        </p:nvSpPr>
        <p:spPr/>
        <p:txBody>
          <a:bodyPr/>
          <a:lstStyle/>
          <a:p>
            <a:endParaRPr lang="en-US"/>
          </a:p>
        </p:txBody>
      </p:sp>
      <p:sp>
        <p:nvSpPr>
          <p:cNvPr id="7" name="Text Placeholder 6"/>
          <p:cNvSpPr>
            <a:spLocks noGrp="1"/>
          </p:cNvSpPr>
          <p:nvPr>
            <p:ph type="body" sz="quarter" idx="11"/>
          </p:nvPr>
        </p:nvSpPr>
        <p:spPr/>
        <p:txBody>
          <a:bodyPr/>
          <a:lstStyle/>
          <a:p>
            <a:endParaRPr lang="en-US"/>
          </a:p>
        </p:txBody>
      </p:sp>
      <p:pic>
        <p:nvPicPr>
          <p:cNvPr id="8" name="Picture 7"/>
          <p:cNvPicPr>
            <a:picLocks noChangeAspect="1"/>
          </p:cNvPicPr>
          <p:nvPr/>
        </p:nvPicPr>
        <p:blipFill>
          <a:blip r:embed="rId3"/>
          <a:stretch>
            <a:fillRect/>
          </a:stretch>
        </p:blipFill>
        <p:spPr>
          <a:xfrm>
            <a:off x="2838430" y="1297235"/>
            <a:ext cx="6647623" cy="5102097"/>
          </a:xfrm>
          <a:prstGeom prst="rect">
            <a:avLst/>
          </a:prstGeom>
        </p:spPr>
      </p:pic>
      <p:sp>
        <p:nvSpPr>
          <p:cNvPr id="2" name="Oval 1"/>
          <p:cNvSpPr/>
          <p:nvPr/>
        </p:nvSpPr>
        <p:spPr bwMode="auto">
          <a:xfrm>
            <a:off x="5229506" y="3371851"/>
            <a:ext cx="1322614" cy="751114"/>
          </a:xfrm>
          <a:prstGeom prst="ellipse">
            <a:avLst/>
          </a:prstGeom>
          <a:noFill/>
          <a:ln w="571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1400" b="1">
              <a:latin typeface="Arial" charset="0"/>
            </a:endParaRPr>
          </a:p>
        </p:txBody>
      </p:sp>
    </p:spTree>
    <p:extLst>
      <p:ext uri="{BB962C8B-B14F-4D97-AF65-F5344CB8AC3E}">
        <p14:creationId xmlns:p14="http://schemas.microsoft.com/office/powerpoint/2010/main" val="32924680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JDAM Inventory Page</a:t>
            </a:r>
            <a:endParaRPr lang="en-US" dirty="0"/>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3048616" y="1349374"/>
            <a:ext cx="6657761" cy="5030474"/>
          </a:xfrm>
          <a:prstGeom prst="rect">
            <a:avLst/>
          </a:prstGeom>
        </p:spPr>
      </p:pic>
    </p:spTree>
    <p:extLst>
      <p:ext uri="{BB962C8B-B14F-4D97-AF65-F5344CB8AC3E}">
        <p14:creationId xmlns:p14="http://schemas.microsoft.com/office/powerpoint/2010/main" val="22713992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6792" y="1327150"/>
            <a:ext cx="8478838" cy="5021263"/>
          </a:xfrm>
        </p:spPr>
        <p:txBody>
          <a:bodyPr/>
          <a:lstStyle/>
          <a:p>
            <a:pPr marL="0" indent="0">
              <a:buNone/>
            </a:pPr>
            <a:endParaRPr lang="en-US" sz="1800" dirty="0"/>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sp>
        <p:nvSpPr>
          <p:cNvPr id="5" name="Title 4"/>
          <p:cNvSpPr>
            <a:spLocks noGrp="1"/>
          </p:cNvSpPr>
          <p:nvPr>
            <p:ph type="title"/>
          </p:nvPr>
        </p:nvSpPr>
        <p:spPr/>
        <p:txBody>
          <a:bodyPr/>
          <a:lstStyle/>
          <a:p>
            <a:pPr algn="ctr"/>
            <a:r>
              <a:rPr lang="en-US" dirty="0" smtClean="0"/>
              <a:t>JDAM Inventory Page</a:t>
            </a:r>
            <a:endParaRPr lang="en-US" dirty="0"/>
          </a:p>
        </p:txBody>
      </p:sp>
      <p:pic>
        <p:nvPicPr>
          <p:cNvPr id="6" name="Picture 5"/>
          <p:cNvPicPr>
            <a:picLocks noChangeAspect="1"/>
          </p:cNvPicPr>
          <p:nvPr/>
        </p:nvPicPr>
        <p:blipFill>
          <a:blip r:embed="rId2"/>
          <a:stretch>
            <a:fillRect/>
          </a:stretch>
        </p:blipFill>
        <p:spPr>
          <a:xfrm>
            <a:off x="5156267" y="1960531"/>
            <a:ext cx="5802025" cy="4387882"/>
          </a:xfrm>
          <a:prstGeom prst="rect">
            <a:avLst/>
          </a:prstGeom>
        </p:spPr>
      </p:pic>
      <p:sp>
        <p:nvSpPr>
          <p:cNvPr id="7" name="Oval 6"/>
          <p:cNvSpPr/>
          <p:nvPr/>
        </p:nvSpPr>
        <p:spPr bwMode="auto">
          <a:xfrm>
            <a:off x="6840592" y="1981833"/>
            <a:ext cx="1322614" cy="751114"/>
          </a:xfrm>
          <a:prstGeom prst="ellipse">
            <a:avLst/>
          </a:prstGeom>
          <a:noFill/>
          <a:ln w="571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1400" b="1">
              <a:latin typeface="Arial" charset="0"/>
            </a:endParaRPr>
          </a:p>
        </p:txBody>
      </p:sp>
      <p:sp>
        <p:nvSpPr>
          <p:cNvPr id="8" name="Content Placeholder 2"/>
          <p:cNvSpPr txBox="1">
            <a:spLocks/>
          </p:cNvSpPr>
          <p:nvPr/>
        </p:nvSpPr>
        <p:spPr bwMode="auto">
          <a:xfrm>
            <a:off x="185305" y="2146193"/>
            <a:ext cx="4306484" cy="25883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85750" indent="-285750" algn="l" rtl="0" eaLnBrk="0" fontAlgn="base" hangingPunct="0">
              <a:spcBef>
                <a:spcPct val="20000"/>
              </a:spcBef>
              <a:spcAft>
                <a:spcPct val="0"/>
              </a:spcAft>
              <a:buClr>
                <a:srgbClr val="0C2D83"/>
              </a:buClr>
              <a:buSzPct val="80000"/>
              <a:buFont typeface="Wingdings" pitchFamily="2" charset="2"/>
              <a:buChar char="n"/>
              <a:defRPr sz="2400" b="1">
                <a:solidFill>
                  <a:schemeClr val="tx1"/>
                </a:solidFill>
                <a:latin typeface="+mn-lt"/>
                <a:ea typeface="+mn-ea"/>
                <a:cs typeface="+mn-cs"/>
              </a:defRPr>
            </a:lvl1pPr>
            <a:lvl2pPr marL="688975" indent="-282575" algn="l" rtl="0" eaLnBrk="0" fontAlgn="base" hangingPunct="0">
              <a:spcBef>
                <a:spcPct val="20000"/>
              </a:spcBef>
              <a:spcAft>
                <a:spcPct val="0"/>
              </a:spcAft>
              <a:buClr>
                <a:srgbClr val="0C2D83"/>
              </a:buClr>
              <a:buSzPct val="80000"/>
              <a:buFont typeface="Wingdings" pitchFamily="2" charset="2"/>
              <a:buChar char="n"/>
              <a:defRPr sz="2400" b="1">
                <a:solidFill>
                  <a:schemeClr val="tx1"/>
                </a:solidFill>
                <a:latin typeface="+mn-lt"/>
              </a:defRPr>
            </a:lvl2pPr>
            <a:lvl3pPr marL="1027113" indent="-223838" algn="l" rtl="0" eaLnBrk="0" fontAlgn="base" hangingPunct="0">
              <a:spcBef>
                <a:spcPct val="20000"/>
              </a:spcBef>
              <a:spcAft>
                <a:spcPct val="0"/>
              </a:spcAft>
              <a:buClr>
                <a:srgbClr val="0C2D83"/>
              </a:buClr>
              <a:buSzPct val="80000"/>
              <a:buFont typeface="Wingdings" pitchFamily="2" charset="2"/>
              <a:buChar char="n"/>
              <a:defRPr sz="2400" b="1">
                <a:solidFill>
                  <a:schemeClr val="tx1"/>
                </a:solidFill>
                <a:latin typeface="+mn-lt"/>
              </a:defRPr>
            </a:lvl3pPr>
            <a:lvl4pPr marL="1600200" indent="-228600" algn="l" rtl="0" eaLnBrk="0" fontAlgn="base" hangingPunct="0">
              <a:spcBef>
                <a:spcPct val="20000"/>
              </a:spcBef>
              <a:spcAft>
                <a:spcPct val="0"/>
              </a:spcAft>
              <a:buClr>
                <a:srgbClr val="0C2D83"/>
              </a:buClr>
              <a:buSzPct val="8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9pPr>
          </a:lstStyle>
          <a:p>
            <a:pPr lvl="1"/>
            <a:r>
              <a:rPr lang="en-US" sz="1800" kern="0" dirty="0" smtClean="0"/>
              <a:t>SMS correctly identifies which type of JDAM it has</a:t>
            </a:r>
          </a:p>
          <a:p>
            <a:pPr lvl="1"/>
            <a:endParaRPr lang="en-US" sz="1800" kern="0" dirty="0"/>
          </a:p>
          <a:p>
            <a:pPr lvl="1"/>
            <a:r>
              <a:rPr lang="en-US" sz="1800" kern="0" dirty="0" smtClean="0"/>
              <a:t>If you re-inventory with JDAM </a:t>
            </a:r>
            <a:r>
              <a:rPr lang="en-US" sz="1800" u="sng" kern="0" dirty="0" smtClean="0"/>
              <a:t>make sure you turn AUTO CCTGP OFF</a:t>
            </a:r>
            <a:r>
              <a:rPr lang="en-US" sz="1800" kern="0" dirty="0" smtClean="0"/>
              <a:t> or you will get a SCC Software Fault that can only be reset with an MCM Hard Reset (turns MTS off w/B5 aircraft).  However SCC Fault does not impact releases.</a:t>
            </a:r>
          </a:p>
        </p:txBody>
      </p:sp>
    </p:spTree>
    <p:extLst>
      <p:ext uri="{BB962C8B-B14F-4D97-AF65-F5344CB8AC3E}">
        <p14:creationId xmlns:p14="http://schemas.microsoft.com/office/powerpoint/2010/main" val="25622029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9431" y="1353980"/>
            <a:ext cx="3009832" cy="5021263"/>
          </a:xfrm>
        </p:spPr>
        <p:txBody>
          <a:bodyPr/>
          <a:lstStyle/>
          <a:p>
            <a:r>
              <a:rPr lang="en-US" sz="1800" dirty="0"/>
              <a:t>HOB sensor must be selected during GBU-54 </a:t>
            </a:r>
            <a:r>
              <a:rPr lang="en-US" sz="1800" dirty="0" smtClean="0"/>
              <a:t>inventory (if available) </a:t>
            </a:r>
            <a:r>
              <a:rPr lang="en-US" sz="1800" dirty="0"/>
              <a:t>in order to activate the APS via the Airburst On/Off GSMS Store Settings </a:t>
            </a:r>
            <a:r>
              <a:rPr lang="en-US" sz="1800" dirty="0" smtClean="0"/>
              <a:t>page</a:t>
            </a:r>
          </a:p>
          <a:p>
            <a:endParaRPr lang="en-US" sz="1800" dirty="0"/>
          </a:p>
          <a:p>
            <a:r>
              <a:rPr lang="en-US" sz="1800" dirty="0" smtClean="0"/>
              <a:t>Selecting HOB Sensor only unlocks GUI, has no affect on weapon</a:t>
            </a:r>
          </a:p>
          <a:p>
            <a:endParaRPr lang="en-US" sz="1800" dirty="0"/>
          </a:p>
          <a:p>
            <a:r>
              <a:rPr lang="en-US" sz="1800" dirty="0"/>
              <a:t>Similar to GBU-38, select DSU-33, then </a:t>
            </a:r>
            <a:r>
              <a:rPr lang="en-US" sz="1800" dirty="0" smtClean="0"/>
              <a:t>must hit </a:t>
            </a:r>
            <a:r>
              <a:rPr lang="en-US" sz="1800" dirty="0"/>
              <a:t>‘Done’ </a:t>
            </a:r>
            <a:r>
              <a:rPr lang="en-US" sz="1800" dirty="0" smtClean="0"/>
              <a:t>to inventory</a:t>
            </a:r>
            <a:endParaRPr lang="en-US" sz="1800" dirty="0"/>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sp>
        <p:nvSpPr>
          <p:cNvPr id="5" name="Title 4"/>
          <p:cNvSpPr>
            <a:spLocks noGrp="1"/>
          </p:cNvSpPr>
          <p:nvPr>
            <p:ph type="title"/>
          </p:nvPr>
        </p:nvSpPr>
        <p:spPr/>
        <p:txBody>
          <a:bodyPr/>
          <a:lstStyle/>
          <a:p>
            <a:pPr algn="ctr"/>
            <a:r>
              <a:rPr lang="en-US" dirty="0" smtClean="0"/>
              <a:t>JDAM Inventory - HOB Settings</a:t>
            </a:r>
            <a:endParaRPr lang="en-US" dirty="0"/>
          </a:p>
        </p:txBody>
      </p:sp>
      <p:pic>
        <p:nvPicPr>
          <p:cNvPr id="6" name="Picture 5"/>
          <p:cNvPicPr>
            <a:picLocks noChangeAspect="1"/>
          </p:cNvPicPr>
          <p:nvPr/>
        </p:nvPicPr>
        <p:blipFill>
          <a:blip r:embed="rId3"/>
          <a:stretch>
            <a:fillRect/>
          </a:stretch>
        </p:blipFill>
        <p:spPr>
          <a:xfrm>
            <a:off x="4530659" y="1541017"/>
            <a:ext cx="5938531" cy="4444638"/>
          </a:xfrm>
          <a:prstGeom prst="rect">
            <a:avLst/>
          </a:prstGeom>
        </p:spPr>
      </p:pic>
      <p:sp>
        <p:nvSpPr>
          <p:cNvPr id="7" name="Oval 6"/>
          <p:cNvSpPr/>
          <p:nvPr/>
        </p:nvSpPr>
        <p:spPr bwMode="auto">
          <a:xfrm>
            <a:off x="4355927" y="4882243"/>
            <a:ext cx="1322614" cy="751114"/>
          </a:xfrm>
          <a:prstGeom prst="ellipse">
            <a:avLst/>
          </a:prstGeom>
          <a:noFill/>
          <a:ln w="571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1400" b="1">
              <a:latin typeface="Arial" charset="0"/>
            </a:endParaRPr>
          </a:p>
        </p:txBody>
      </p:sp>
    </p:spTree>
    <p:extLst>
      <p:ext uri="{BB962C8B-B14F-4D97-AF65-F5344CB8AC3E}">
        <p14:creationId xmlns:p14="http://schemas.microsoft.com/office/powerpoint/2010/main" val="38327463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
        <p:nvSpPr>
          <p:cNvPr id="6" name="Title 5"/>
          <p:cNvSpPr>
            <a:spLocks noGrp="1"/>
          </p:cNvSpPr>
          <p:nvPr>
            <p:ph type="title"/>
          </p:nvPr>
        </p:nvSpPr>
        <p:spPr>
          <a:xfrm>
            <a:off x="771956" y="2972089"/>
            <a:ext cx="10244159" cy="913823"/>
          </a:xfrm>
        </p:spPr>
        <p:txBody>
          <a:bodyPr/>
          <a:lstStyle/>
          <a:p>
            <a:pPr algn="ctr"/>
            <a:r>
              <a:rPr lang="en-US" sz="6000" dirty="0" smtClean="0"/>
              <a:t>GBU-54</a:t>
            </a:r>
            <a:endParaRPr lang="en-US" sz="6000" dirty="0"/>
          </a:p>
        </p:txBody>
      </p:sp>
    </p:spTree>
    <p:extLst>
      <p:ext uri="{BB962C8B-B14F-4D97-AF65-F5344CB8AC3E}">
        <p14:creationId xmlns:p14="http://schemas.microsoft.com/office/powerpoint/2010/main" val="21424147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860551" y="1327151"/>
            <a:ext cx="5811157" cy="454034"/>
          </a:xfrm>
        </p:spPr>
        <p:txBody>
          <a:bodyPr/>
          <a:lstStyle/>
          <a:p>
            <a:r>
              <a:rPr lang="en-US" sz="1800" dirty="0"/>
              <a:t>If HOB not Selected, Airburst Button hidden</a:t>
            </a:r>
          </a:p>
          <a:p>
            <a:endParaRPr lang="en-US" sz="1800" dirty="0"/>
          </a:p>
        </p:txBody>
      </p:sp>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
        <p:nvSpPr>
          <p:cNvPr id="6" name="Title 5"/>
          <p:cNvSpPr>
            <a:spLocks noGrp="1"/>
          </p:cNvSpPr>
          <p:nvPr>
            <p:ph type="title"/>
          </p:nvPr>
        </p:nvSpPr>
        <p:spPr/>
        <p:txBody>
          <a:bodyPr/>
          <a:lstStyle/>
          <a:p>
            <a:pPr algn="ctr"/>
            <a:r>
              <a:rPr lang="en-US" dirty="0" smtClean="0"/>
              <a:t>Store Settings – Airburst GBU-38</a:t>
            </a:r>
            <a:endParaRPr lang="en-US" dirty="0"/>
          </a:p>
        </p:txBody>
      </p:sp>
      <p:pic>
        <p:nvPicPr>
          <p:cNvPr id="7" name="Content Placeholder 6"/>
          <p:cNvPicPr>
            <a:picLocks noGrp="1" noChangeAspect="1"/>
          </p:cNvPicPr>
          <p:nvPr>
            <p:ph sz="half" idx="2"/>
          </p:nvPr>
        </p:nvPicPr>
        <p:blipFill>
          <a:blip r:embed="rId3"/>
          <a:stretch>
            <a:fillRect/>
          </a:stretch>
        </p:blipFill>
        <p:spPr>
          <a:xfrm>
            <a:off x="329192" y="2083282"/>
            <a:ext cx="5530589" cy="4164845"/>
          </a:xfrm>
          <a:prstGeom prst="rect">
            <a:avLst/>
          </a:prstGeom>
        </p:spPr>
      </p:pic>
      <p:pic>
        <p:nvPicPr>
          <p:cNvPr id="8" name="Picture 7"/>
          <p:cNvPicPr>
            <a:picLocks noChangeAspect="1"/>
          </p:cNvPicPr>
          <p:nvPr/>
        </p:nvPicPr>
        <p:blipFill>
          <a:blip r:embed="rId4"/>
          <a:stretch>
            <a:fillRect/>
          </a:stretch>
        </p:blipFill>
        <p:spPr>
          <a:xfrm>
            <a:off x="6119292" y="2083282"/>
            <a:ext cx="5548560" cy="4164845"/>
          </a:xfrm>
          <a:prstGeom prst="rect">
            <a:avLst/>
          </a:prstGeom>
        </p:spPr>
      </p:pic>
    </p:spTree>
    <p:extLst>
      <p:ext uri="{BB962C8B-B14F-4D97-AF65-F5344CB8AC3E}">
        <p14:creationId xmlns:p14="http://schemas.microsoft.com/office/powerpoint/2010/main" val="28669688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4119" y="247650"/>
            <a:ext cx="9042400" cy="1143000"/>
          </a:xfrm>
        </p:spPr>
        <p:txBody>
          <a:bodyPr/>
          <a:lstStyle/>
          <a:p>
            <a:pPr algn="ctr"/>
            <a:r>
              <a:rPr lang="en-US" dirty="0" smtClean="0"/>
              <a:t>GBU-54 Store Settings</a:t>
            </a:r>
            <a:endParaRPr lang="en-US" dirty="0"/>
          </a:p>
        </p:txBody>
      </p:sp>
      <p:sp>
        <p:nvSpPr>
          <p:cNvPr id="3" name="Content Placeholder 2"/>
          <p:cNvSpPr>
            <a:spLocks noGrp="1"/>
          </p:cNvSpPr>
          <p:nvPr>
            <p:ph idx="1"/>
          </p:nvPr>
        </p:nvSpPr>
        <p:spPr>
          <a:xfrm>
            <a:off x="-1" y="1390650"/>
            <a:ext cx="4638675" cy="5457825"/>
          </a:xfrm>
        </p:spPr>
        <p:txBody>
          <a:bodyPr/>
          <a:lstStyle/>
          <a:p>
            <a:pPr lvl="1"/>
            <a:r>
              <a:rPr lang="en-US" sz="1800" dirty="0" smtClean="0"/>
              <a:t>PRF 1111-1788</a:t>
            </a:r>
          </a:p>
          <a:p>
            <a:pPr lvl="1"/>
            <a:r>
              <a:rPr lang="en-US" sz="1800" dirty="0" smtClean="0"/>
              <a:t>Guidance toggles between “GPS Laser” and “GPS”</a:t>
            </a:r>
          </a:p>
          <a:p>
            <a:pPr lvl="1"/>
            <a:r>
              <a:rPr lang="en-US" sz="1800" dirty="0" smtClean="0"/>
              <a:t>Store Target Coordinate “off” if dropping on mover</a:t>
            </a:r>
          </a:p>
          <a:p>
            <a:pPr lvl="1"/>
            <a:r>
              <a:rPr lang="en-US" sz="1800" dirty="0" smtClean="0"/>
              <a:t>Impact angle forced on in LAR mode (65-90deg for mover) </a:t>
            </a:r>
            <a:r>
              <a:rPr lang="en-US" sz="1800" dirty="0"/>
              <a:t> </a:t>
            </a:r>
            <a:r>
              <a:rPr lang="en-US" sz="1800" dirty="0" smtClean="0"/>
              <a:t>      (30-90 for stationary)                  (15-90 manual)</a:t>
            </a:r>
          </a:p>
          <a:p>
            <a:pPr lvl="1"/>
            <a:r>
              <a:rPr lang="en-US" sz="1800" dirty="0" smtClean="0"/>
              <a:t>Best to leave Impact Azimuth off</a:t>
            </a:r>
          </a:p>
          <a:p>
            <a:pPr lvl="1"/>
            <a:r>
              <a:rPr lang="en-US" sz="1800" dirty="0" smtClean="0"/>
              <a:t>Select all </a:t>
            </a:r>
            <a:r>
              <a:rPr lang="en-US" sz="1800" dirty="0" err="1" smtClean="0"/>
              <a:t>fuzes</a:t>
            </a:r>
            <a:endParaRPr lang="en-US" sz="1800" dirty="0" smtClean="0"/>
          </a:p>
          <a:p>
            <a:pPr lvl="1"/>
            <a:r>
              <a:rPr lang="en-US" sz="1800" dirty="0" smtClean="0"/>
              <a:t>Set Arm delay per 3-3</a:t>
            </a:r>
          </a:p>
          <a:p>
            <a:pPr lvl="1"/>
            <a:r>
              <a:rPr lang="en-US" sz="1800" dirty="0" smtClean="0"/>
              <a:t>Airburst can be set to on or off</a:t>
            </a:r>
          </a:p>
          <a:p>
            <a:pPr lvl="2"/>
            <a:r>
              <a:rPr lang="en-US" sz="1400" dirty="0" smtClean="0"/>
              <a:t>If “on” 20ft is the default, can select 10 or 30 as well.</a:t>
            </a:r>
          </a:p>
          <a:p>
            <a:pPr lvl="2"/>
            <a:endParaRPr lang="en-US" sz="1800" dirty="0"/>
          </a:p>
        </p:txBody>
      </p:sp>
      <p:pic>
        <p:nvPicPr>
          <p:cNvPr id="6" name="Picture 5"/>
          <p:cNvPicPr>
            <a:picLocks noChangeAspect="1"/>
          </p:cNvPicPr>
          <p:nvPr/>
        </p:nvPicPr>
        <p:blipFill>
          <a:blip r:embed="rId2"/>
          <a:stretch>
            <a:fillRect/>
          </a:stretch>
        </p:blipFill>
        <p:spPr>
          <a:xfrm>
            <a:off x="4752975" y="1306513"/>
            <a:ext cx="6953250" cy="4962525"/>
          </a:xfrm>
          <a:prstGeom prst="rect">
            <a:avLst/>
          </a:prstGeom>
        </p:spPr>
      </p:pic>
    </p:spTree>
    <p:extLst>
      <p:ext uri="{BB962C8B-B14F-4D97-AF65-F5344CB8AC3E}">
        <p14:creationId xmlns:p14="http://schemas.microsoft.com/office/powerpoint/2010/main" val="4030490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206" y="200025"/>
            <a:ext cx="9042400" cy="1143000"/>
          </a:xfrm>
        </p:spPr>
        <p:txBody>
          <a:bodyPr/>
          <a:lstStyle/>
          <a:p>
            <a:pPr algn="ctr"/>
            <a:r>
              <a:rPr lang="en-US" dirty="0" smtClean="0"/>
              <a:t>JDAM Release Settings</a:t>
            </a:r>
            <a:endParaRPr lang="en-US" dirty="0"/>
          </a:p>
        </p:txBody>
      </p:sp>
      <p:sp>
        <p:nvSpPr>
          <p:cNvPr id="3" name="Content Placeholder 2"/>
          <p:cNvSpPr>
            <a:spLocks noGrp="1"/>
          </p:cNvSpPr>
          <p:nvPr>
            <p:ph idx="1"/>
          </p:nvPr>
        </p:nvSpPr>
        <p:spPr>
          <a:xfrm>
            <a:off x="80211" y="1343026"/>
            <a:ext cx="4768013" cy="5013326"/>
          </a:xfrm>
        </p:spPr>
        <p:txBody>
          <a:bodyPr/>
          <a:lstStyle/>
          <a:p>
            <a:pPr lvl="1"/>
            <a:r>
              <a:rPr lang="en-US" sz="1800" dirty="0"/>
              <a:t>TTR </a:t>
            </a:r>
            <a:r>
              <a:rPr lang="en-US" sz="1800" dirty="0" smtClean="0"/>
              <a:t>Type (STD rate turn assumed)</a:t>
            </a:r>
            <a:endParaRPr lang="en-US" sz="1800" dirty="0"/>
          </a:p>
          <a:p>
            <a:pPr lvl="2"/>
            <a:r>
              <a:rPr lang="en-US" sz="1800" dirty="0" smtClean="0"/>
              <a:t>DPI – TTR displays total time </a:t>
            </a:r>
            <a:r>
              <a:rPr lang="en-US" sz="1800" dirty="0" err="1" smtClean="0"/>
              <a:t>req’d</a:t>
            </a:r>
            <a:r>
              <a:rPr lang="en-US" sz="1800" dirty="0" smtClean="0"/>
              <a:t> to turn to a course to intercept DPI</a:t>
            </a:r>
          </a:p>
          <a:p>
            <a:pPr lvl="2"/>
            <a:r>
              <a:rPr lang="en-US" sz="1800" dirty="0" smtClean="0"/>
              <a:t>Tangent – total time to turn to a course to intercept nearest tangent point on circle about a DPI</a:t>
            </a:r>
          </a:p>
          <a:p>
            <a:pPr lvl="1"/>
            <a:r>
              <a:rPr lang="en-US" sz="1800" dirty="0" smtClean="0"/>
              <a:t>Target Type disabled if in “Manual” mode</a:t>
            </a:r>
          </a:p>
          <a:p>
            <a:pPr lvl="1"/>
            <a:r>
              <a:rPr lang="en-US" sz="1800" dirty="0" smtClean="0"/>
              <a:t>If </a:t>
            </a:r>
            <a:r>
              <a:rPr lang="en-US" sz="1800" u="sng" dirty="0" smtClean="0">
                <a:solidFill>
                  <a:srgbClr val="FF0000"/>
                </a:solidFill>
              </a:rPr>
              <a:t>Auto CCTGP is not selected</a:t>
            </a:r>
            <a:r>
              <a:rPr lang="en-US" sz="1800" dirty="0" smtClean="0"/>
              <a:t>, SMS will force target type to Stationary</a:t>
            </a:r>
            <a:endParaRPr lang="en-US" sz="1800" dirty="0" smtClean="0">
              <a:solidFill>
                <a:srgbClr val="FF0000"/>
              </a:solidFill>
            </a:endParaRPr>
          </a:p>
          <a:p>
            <a:pPr lvl="1"/>
            <a:r>
              <a:rPr lang="en-US" sz="1800" dirty="0" smtClean="0"/>
              <a:t>On </a:t>
            </a:r>
            <a:r>
              <a:rPr lang="en-US" sz="1800" dirty="0"/>
              <a:t>Wing Tracking (OWT)</a:t>
            </a:r>
          </a:p>
          <a:p>
            <a:pPr lvl="2"/>
            <a:r>
              <a:rPr lang="en-US" sz="1800" dirty="0"/>
              <a:t>Always </a:t>
            </a:r>
            <a:r>
              <a:rPr lang="en-US" sz="1800" dirty="0" smtClean="0"/>
              <a:t>set ON</a:t>
            </a:r>
            <a:r>
              <a:rPr lang="en-US" sz="1800" dirty="0"/>
              <a:t>, unless </a:t>
            </a:r>
            <a:r>
              <a:rPr lang="en-US" sz="1800" dirty="0" smtClean="0"/>
              <a:t>malfunction, regardless if you have proper GPS receiver.</a:t>
            </a:r>
            <a:endParaRPr lang="en-US" sz="1800" dirty="0"/>
          </a:p>
          <a:p>
            <a:pPr lvl="2"/>
            <a:endParaRPr lang="en-US" sz="1800" dirty="0"/>
          </a:p>
        </p:txBody>
      </p:sp>
      <p:pic>
        <p:nvPicPr>
          <p:cNvPr id="5" name="Picture 4"/>
          <p:cNvPicPr>
            <a:picLocks noChangeAspect="1"/>
          </p:cNvPicPr>
          <p:nvPr/>
        </p:nvPicPr>
        <p:blipFill>
          <a:blip r:embed="rId2"/>
          <a:stretch>
            <a:fillRect/>
          </a:stretch>
        </p:blipFill>
        <p:spPr>
          <a:xfrm>
            <a:off x="4848225" y="1285875"/>
            <a:ext cx="6837229" cy="5070476"/>
          </a:xfrm>
          <a:prstGeom prst="rect">
            <a:avLst/>
          </a:prstGeom>
        </p:spPr>
      </p:pic>
      <p:sp>
        <p:nvSpPr>
          <p:cNvPr id="7" name="Rectangle 6"/>
          <p:cNvSpPr/>
          <p:nvPr/>
        </p:nvSpPr>
        <p:spPr bwMode="auto">
          <a:xfrm>
            <a:off x="7429499" y="3821113"/>
            <a:ext cx="1990725" cy="70326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675291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4938" y="1453250"/>
            <a:ext cx="4154136" cy="4084795"/>
          </a:xfrm>
        </p:spPr>
        <p:txBody>
          <a:bodyPr/>
          <a:lstStyle/>
          <a:p>
            <a:r>
              <a:rPr lang="en-US" sz="1800" dirty="0" smtClean="0"/>
              <a:t>On </a:t>
            </a:r>
            <a:r>
              <a:rPr lang="en-US" sz="1800" dirty="0"/>
              <a:t>Wing Tracking (OWT)</a:t>
            </a:r>
          </a:p>
          <a:p>
            <a:pPr lvl="1"/>
            <a:r>
              <a:rPr lang="en-US" sz="1800" dirty="0" smtClean="0"/>
              <a:t>4 Possible Status’</a:t>
            </a:r>
          </a:p>
          <a:p>
            <a:pPr lvl="2"/>
            <a:r>
              <a:rPr lang="en-US" sz="1800" dirty="0" smtClean="0"/>
              <a:t>Not </a:t>
            </a:r>
            <a:r>
              <a:rPr lang="en-US" sz="1800" dirty="0"/>
              <a:t>Commanded</a:t>
            </a:r>
          </a:p>
          <a:p>
            <a:pPr lvl="2"/>
            <a:r>
              <a:rPr lang="en-US" sz="1800" dirty="0"/>
              <a:t>Acquiring</a:t>
            </a:r>
          </a:p>
          <a:p>
            <a:pPr lvl="2"/>
            <a:r>
              <a:rPr lang="en-US" sz="1800" dirty="0"/>
              <a:t>Marginal</a:t>
            </a:r>
          </a:p>
          <a:p>
            <a:pPr lvl="2"/>
            <a:r>
              <a:rPr lang="en-US" sz="1800" dirty="0" smtClean="0"/>
              <a:t>Good</a:t>
            </a:r>
          </a:p>
          <a:p>
            <a:pPr lvl="2"/>
            <a:endParaRPr lang="en-US" sz="1800" dirty="0"/>
          </a:p>
          <a:p>
            <a:pPr lvl="1"/>
            <a:r>
              <a:rPr lang="en-US" sz="1800" dirty="0" smtClean="0"/>
              <a:t>Not Commanded = not ON or not compatible with GPS receiver</a:t>
            </a:r>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a:xfrm>
            <a:off x="3298063" y="6550224"/>
            <a:ext cx="5595874" cy="307777"/>
          </a:xfrm>
        </p:spPr>
        <p:txBody>
          <a:bodyPr/>
          <a:lstStyle/>
          <a:p>
            <a:endParaRPr lang="en-US" dirty="0"/>
          </a:p>
        </p:txBody>
      </p:sp>
      <p:sp>
        <p:nvSpPr>
          <p:cNvPr id="5" name="Title 4"/>
          <p:cNvSpPr>
            <a:spLocks noGrp="1"/>
          </p:cNvSpPr>
          <p:nvPr>
            <p:ph type="title"/>
          </p:nvPr>
        </p:nvSpPr>
        <p:spPr/>
        <p:txBody>
          <a:bodyPr/>
          <a:lstStyle/>
          <a:p>
            <a:pPr algn="ctr"/>
            <a:r>
              <a:rPr lang="en-US" dirty="0" smtClean="0"/>
              <a:t>Detailed Status Page</a:t>
            </a:r>
            <a:endParaRPr lang="en-US" dirty="0"/>
          </a:p>
        </p:txBody>
      </p:sp>
      <p:pic>
        <p:nvPicPr>
          <p:cNvPr id="6" name="Picture 5"/>
          <p:cNvPicPr>
            <a:picLocks noChangeAspect="1"/>
          </p:cNvPicPr>
          <p:nvPr/>
        </p:nvPicPr>
        <p:blipFill>
          <a:blip r:embed="rId2"/>
          <a:stretch>
            <a:fillRect/>
          </a:stretch>
        </p:blipFill>
        <p:spPr>
          <a:xfrm>
            <a:off x="4469130" y="1388695"/>
            <a:ext cx="5924550" cy="4781550"/>
          </a:xfrm>
          <a:prstGeom prst="rect">
            <a:avLst/>
          </a:prstGeom>
        </p:spPr>
      </p:pic>
    </p:spTree>
    <p:extLst>
      <p:ext uri="{BB962C8B-B14F-4D97-AF65-F5344CB8AC3E}">
        <p14:creationId xmlns:p14="http://schemas.microsoft.com/office/powerpoint/2010/main" val="38953634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0616" y="257175"/>
            <a:ext cx="9042400" cy="1143000"/>
          </a:xfrm>
        </p:spPr>
        <p:txBody>
          <a:bodyPr/>
          <a:lstStyle/>
          <a:p>
            <a:pPr algn="ctr"/>
            <a:r>
              <a:rPr lang="en-US" dirty="0" smtClean="0"/>
              <a:t>HF Inventory Page</a:t>
            </a:r>
            <a:endParaRPr lang="en-US" dirty="0"/>
          </a:p>
        </p:txBody>
      </p:sp>
      <p:sp>
        <p:nvSpPr>
          <p:cNvPr id="3" name="Content Placeholder 2"/>
          <p:cNvSpPr>
            <a:spLocks noGrp="1"/>
          </p:cNvSpPr>
          <p:nvPr>
            <p:ph idx="1"/>
          </p:nvPr>
        </p:nvSpPr>
        <p:spPr>
          <a:xfrm>
            <a:off x="266701" y="1400175"/>
            <a:ext cx="3333750" cy="5457825"/>
          </a:xfrm>
        </p:spPr>
        <p:txBody>
          <a:bodyPr/>
          <a:lstStyle/>
          <a:p>
            <a:pPr lvl="1"/>
            <a:r>
              <a:rPr lang="en-US" sz="1800" dirty="0" smtClean="0"/>
              <a:t>SMS correctly identifies which type of HF it has</a:t>
            </a:r>
          </a:p>
        </p:txBody>
      </p:sp>
      <p:pic>
        <p:nvPicPr>
          <p:cNvPr id="4" name="Picture 3"/>
          <p:cNvPicPr>
            <a:picLocks noChangeAspect="1"/>
          </p:cNvPicPr>
          <p:nvPr/>
        </p:nvPicPr>
        <p:blipFill>
          <a:blip r:embed="rId2"/>
          <a:stretch>
            <a:fillRect/>
          </a:stretch>
        </p:blipFill>
        <p:spPr>
          <a:xfrm>
            <a:off x="4694366" y="1290845"/>
            <a:ext cx="6725065" cy="5038427"/>
          </a:xfrm>
          <a:prstGeom prst="rect">
            <a:avLst/>
          </a:prstGeom>
        </p:spPr>
      </p:pic>
    </p:spTree>
    <p:extLst>
      <p:ext uri="{BB962C8B-B14F-4D97-AF65-F5344CB8AC3E}">
        <p14:creationId xmlns:p14="http://schemas.microsoft.com/office/powerpoint/2010/main" val="3476214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HF Detailed Status</a:t>
            </a:r>
            <a:endParaRPr lang="en-US" dirty="0"/>
          </a:p>
        </p:txBody>
      </p:sp>
      <p:pic>
        <p:nvPicPr>
          <p:cNvPr id="4" name="Picture 3"/>
          <p:cNvPicPr>
            <a:picLocks noChangeAspect="1"/>
          </p:cNvPicPr>
          <p:nvPr/>
        </p:nvPicPr>
        <p:blipFill>
          <a:blip r:embed="rId2"/>
          <a:stretch>
            <a:fillRect/>
          </a:stretch>
        </p:blipFill>
        <p:spPr>
          <a:xfrm>
            <a:off x="4803912" y="1329772"/>
            <a:ext cx="6655905" cy="5013262"/>
          </a:xfrm>
          <a:prstGeom prst="rect">
            <a:avLst/>
          </a:prstGeom>
        </p:spPr>
      </p:pic>
      <p:sp>
        <p:nvSpPr>
          <p:cNvPr id="5" name="Content Placeholder 2"/>
          <p:cNvSpPr>
            <a:spLocks noGrp="1"/>
          </p:cNvSpPr>
          <p:nvPr>
            <p:ph idx="1"/>
          </p:nvPr>
        </p:nvSpPr>
        <p:spPr>
          <a:xfrm>
            <a:off x="266701" y="1400176"/>
            <a:ext cx="3333750" cy="4503668"/>
          </a:xfrm>
        </p:spPr>
        <p:txBody>
          <a:bodyPr/>
          <a:lstStyle/>
          <a:p>
            <a:pPr lvl="1"/>
            <a:r>
              <a:rPr lang="en-US" sz="1800" dirty="0" smtClean="0"/>
              <a:t>The Detailed Status displays Missile Warhead and Weapon Variant</a:t>
            </a:r>
          </a:p>
        </p:txBody>
      </p:sp>
    </p:spTree>
    <p:extLst>
      <p:ext uri="{BB962C8B-B14F-4D97-AF65-F5344CB8AC3E}">
        <p14:creationId xmlns:p14="http://schemas.microsoft.com/office/powerpoint/2010/main" val="3344067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749" y="1380896"/>
            <a:ext cx="3739337" cy="2138278"/>
          </a:xfrm>
        </p:spPr>
        <p:txBody>
          <a:bodyPr/>
          <a:lstStyle/>
          <a:p>
            <a:r>
              <a:rPr lang="en-US" sz="1600" dirty="0" smtClean="0"/>
              <a:t>Desired </a:t>
            </a:r>
            <a:r>
              <a:rPr lang="en-US" sz="1600" dirty="0"/>
              <a:t>Missile Impact Heading</a:t>
            </a:r>
          </a:p>
          <a:p>
            <a:pPr lvl="1"/>
            <a:r>
              <a:rPr lang="en-US" sz="1600" dirty="0"/>
              <a:t>0 </a:t>
            </a:r>
            <a:r>
              <a:rPr lang="en-US" sz="1600" dirty="0" err="1"/>
              <a:t>deg</a:t>
            </a:r>
            <a:r>
              <a:rPr lang="en-US" sz="1600" dirty="0"/>
              <a:t> = disabled</a:t>
            </a:r>
          </a:p>
          <a:p>
            <a:pPr lvl="1"/>
            <a:r>
              <a:rPr lang="en-US" sz="1600" dirty="0"/>
              <a:t>1-360 </a:t>
            </a:r>
            <a:r>
              <a:rPr lang="en-US" sz="1600" dirty="0" err="1"/>
              <a:t>deg</a:t>
            </a:r>
            <a:r>
              <a:rPr lang="en-US" sz="1600" dirty="0"/>
              <a:t> = Valid</a:t>
            </a:r>
          </a:p>
          <a:p>
            <a:pPr lvl="1"/>
            <a:r>
              <a:rPr lang="en-US" sz="1600" dirty="0"/>
              <a:t>360 </a:t>
            </a:r>
            <a:r>
              <a:rPr lang="en-US" sz="1600" dirty="0" err="1"/>
              <a:t>deg</a:t>
            </a:r>
            <a:r>
              <a:rPr lang="en-US" sz="1600" dirty="0"/>
              <a:t> = 0 </a:t>
            </a:r>
            <a:r>
              <a:rPr lang="en-US" sz="1600" dirty="0" err="1"/>
              <a:t>deg</a:t>
            </a:r>
            <a:endParaRPr lang="en-US" sz="1600" dirty="0"/>
          </a:p>
          <a:p>
            <a:r>
              <a:rPr lang="en-US" sz="1600" dirty="0"/>
              <a:t>Desired Impact Heading </a:t>
            </a:r>
            <a:r>
              <a:rPr lang="en-US" sz="1600" dirty="0" smtClean="0"/>
              <a:t>Range             (Treat like +/- DMIH)</a:t>
            </a:r>
            <a:endParaRPr lang="en-US" sz="1600" dirty="0"/>
          </a:p>
          <a:p>
            <a:pPr lvl="1"/>
            <a:r>
              <a:rPr lang="en-US" sz="1600" dirty="0"/>
              <a:t>0 – 180 </a:t>
            </a:r>
            <a:r>
              <a:rPr lang="en-US" sz="1600" dirty="0" err="1"/>
              <a:t>deg</a:t>
            </a:r>
            <a:r>
              <a:rPr lang="en-US" sz="1600" dirty="0"/>
              <a:t> range</a:t>
            </a:r>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a:xfrm>
            <a:off x="3298063" y="6550224"/>
            <a:ext cx="5595874" cy="307777"/>
          </a:xfrm>
        </p:spPr>
        <p:txBody>
          <a:bodyPr/>
          <a:lstStyle/>
          <a:p>
            <a:endParaRPr lang="en-US" dirty="0"/>
          </a:p>
        </p:txBody>
      </p:sp>
      <p:sp>
        <p:nvSpPr>
          <p:cNvPr id="5" name="Title 4"/>
          <p:cNvSpPr>
            <a:spLocks noGrp="1"/>
          </p:cNvSpPr>
          <p:nvPr>
            <p:ph type="title"/>
          </p:nvPr>
        </p:nvSpPr>
        <p:spPr/>
        <p:txBody>
          <a:bodyPr/>
          <a:lstStyle/>
          <a:p>
            <a:pPr algn="ctr"/>
            <a:r>
              <a:rPr lang="en-US" dirty="0" smtClean="0"/>
              <a:t>HF Release Settings Page</a:t>
            </a:r>
            <a:endParaRPr lang="en-US" dirty="0"/>
          </a:p>
        </p:txBody>
      </p:sp>
      <p:pic>
        <p:nvPicPr>
          <p:cNvPr id="7" name="Picture 6"/>
          <p:cNvPicPr>
            <a:picLocks noChangeAspect="1"/>
          </p:cNvPicPr>
          <p:nvPr/>
        </p:nvPicPr>
        <p:blipFill>
          <a:blip r:embed="rId2"/>
          <a:stretch>
            <a:fillRect/>
          </a:stretch>
        </p:blipFill>
        <p:spPr>
          <a:xfrm>
            <a:off x="4405448" y="1554396"/>
            <a:ext cx="6127566" cy="4524186"/>
          </a:xfrm>
          <a:prstGeom prst="rect">
            <a:avLst/>
          </a:prstGeom>
        </p:spPr>
      </p:pic>
      <p:pic>
        <p:nvPicPr>
          <p:cNvPr id="8" name="Picture 7"/>
          <p:cNvPicPr>
            <a:picLocks noChangeAspect="1"/>
          </p:cNvPicPr>
          <p:nvPr/>
        </p:nvPicPr>
        <p:blipFill>
          <a:blip r:embed="rId3"/>
          <a:stretch>
            <a:fillRect/>
          </a:stretch>
        </p:blipFill>
        <p:spPr>
          <a:xfrm>
            <a:off x="1212357" y="3519174"/>
            <a:ext cx="2332245" cy="2909857"/>
          </a:xfrm>
          <a:prstGeom prst="rect">
            <a:avLst/>
          </a:prstGeom>
        </p:spPr>
      </p:pic>
    </p:spTree>
    <p:extLst>
      <p:ext uri="{BB962C8B-B14F-4D97-AF65-F5344CB8AC3E}">
        <p14:creationId xmlns:p14="http://schemas.microsoft.com/office/powerpoint/2010/main" val="9996449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3743326" y="1368868"/>
            <a:ext cx="6650354" cy="4991486"/>
          </a:xfrm>
          <a:prstGeom prst="rect">
            <a:avLst/>
          </a:prstGeom>
        </p:spPr>
      </p:pic>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sp>
        <p:nvSpPr>
          <p:cNvPr id="5" name="Title 4"/>
          <p:cNvSpPr>
            <a:spLocks noGrp="1"/>
          </p:cNvSpPr>
          <p:nvPr>
            <p:ph type="title"/>
          </p:nvPr>
        </p:nvSpPr>
        <p:spPr/>
        <p:txBody>
          <a:bodyPr/>
          <a:lstStyle/>
          <a:p>
            <a:pPr algn="ctr"/>
            <a:r>
              <a:rPr lang="en-US" dirty="0" smtClean="0"/>
              <a:t>Weapons Profile Display in GSMS</a:t>
            </a:r>
            <a:endParaRPr lang="en-US" dirty="0"/>
          </a:p>
        </p:txBody>
      </p:sp>
      <p:sp>
        <p:nvSpPr>
          <p:cNvPr id="7" name="Oval 6"/>
          <p:cNvSpPr/>
          <p:nvPr/>
        </p:nvSpPr>
        <p:spPr bwMode="auto">
          <a:xfrm>
            <a:off x="4622627" y="2539093"/>
            <a:ext cx="1322614" cy="751114"/>
          </a:xfrm>
          <a:prstGeom prst="ellipse">
            <a:avLst/>
          </a:prstGeom>
          <a:noFill/>
          <a:ln w="571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1400" b="1">
              <a:latin typeface="Arial" charset="0"/>
            </a:endParaRPr>
          </a:p>
        </p:txBody>
      </p:sp>
      <p:sp>
        <p:nvSpPr>
          <p:cNvPr id="2" name="TextBox 1"/>
          <p:cNvSpPr txBox="1"/>
          <p:nvPr/>
        </p:nvSpPr>
        <p:spPr>
          <a:xfrm>
            <a:off x="208548" y="1532022"/>
            <a:ext cx="3320715" cy="3416320"/>
          </a:xfrm>
          <a:prstGeom prst="rect">
            <a:avLst/>
          </a:prstGeom>
          <a:noFill/>
        </p:spPr>
        <p:txBody>
          <a:bodyPr wrap="square" rtlCol="0">
            <a:spAutoFit/>
          </a:bodyPr>
          <a:lstStyle/>
          <a:p>
            <a:r>
              <a:rPr lang="en-US" b="1" dirty="0" smtClean="0"/>
              <a:t>The correct order for creating profiles:</a:t>
            </a:r>
          </a:p>
          <a:p>
            <a:endParaRPr lang="en-US" b="1" dirty="0"/>
          </a:p>
          <a:p>
            <a:pPr marL="342900" indent="-342900">
              <a:buAutoNum type="arabicPeriod"/>
            </a:pPr>
            <a:r>
              <a:rPr lang="en-US" b="1" dirty="0" smtClean="0"/>
              <a:t>Set up weapon(s) in Air-Ground per requirements</a:t>
            </a:r>
          </a:p>
          <a:p>
            <a:pPr marL="342900" indent="-342900">
              <a:buAutoNum type="arabicPeriod"/>
            </a:pPr>
            <a:r>
              <a:rPr lang="en-US" b="1" dirty="0" smtClean="0"/>
              <a:t>Select profiles button on bottom</a:t>
            </a:r>
          </a:p>
          <a:p>
            <a:pPr marL="342900" indent="-342900">
              <a:buAutoNum type="arabicPeriod"/>
            </a:pPr>
            <a:r>
              <a:rPr lang="en-US" b="1" dirty="0" smtClean="0"/>
              <a:t>Select profiles button on top left</a:t>
            </a:r>
          </a:p>
          <a:p>
            <a:endParaRPr lang="en-US" b="1" dirty="0" smtClean="0"/>
          </a:p>
          <a:p>
            <a:r>
              <a:rPr lang="en-US" b="1" dirty="0" smtClean="0"/>
              <a:t>…Continued on next page</a:t>
            </a:r>
          </a:p>
          <a:p>
            <a:pPr marL="342900" indent="-342900">
              <a:buAutoNum type="arabicPeriod"/>
            </a:pPr>
            <a:endParaRPr lang="en-US" b="1" dirty="0" smtClean="0"/>
          </a:p>
        </p:txBody>
      </p:sp>
      <p:sp>
        <p:nvSpPr>
          <p:cNvPr id="9" name="TextBox 8"/>
          <p:cNvSpPr txBox="1"/>
          <p:nvPr/>
        </p:nvSpPr>
        <p:spPr>
          <a:xfrm>
            <a:off x="4238124" y="5759515"/>
            <a:ext cx="312906" cy="369332"/>
          </a:xfrm>
          <a:prstGeom prst="rect">
            <a:avLst/>
          </a:prstGeom>
          <a:noFill/>
          <a:ln>
            <a:solidFill>
              <a:schemeClr val="bg1"/>
            </a:solidFill>
          </a:ln>
        </p:spPr>
        <p:txBody>
          <a:bodyPr wrap="none" rtlCol="0">
            <a:spAutoFit/>
          </a:bodyPr>
          <a:lstStyle/>
          <a:p>
            <a:r>
              <a:rPr lang="en-US" dirty="0" smtClean="0">
                <a:solidFill>
                  <a:schemeClr val="bg1"/>
                </a:solidFill>
              </a:rPr>
              <a:t>1</a:t>
            </a:r>
            <a:endParaRPr lang="en-US" dirty="0">
              <a:solidFill>
                <a:schemeClr val="bg1"/>
              </a:solidFill>
            </a:endParaRPr>
          </a:p>
        </p:txBody>
      </p:sp>
      <p:sp>
        <p:nvSpPr>
          <p:cNvPr id="10" name="TextBox 9"/>
          <p:cNvSpPr txBox="1"/>
          <p:nvPr/>
        </p:nvSpPr>
        <p:spPr>
          <a:xfrm>
            <a:off x="5597237" y="5679583"/>
            <a:ext cx="312906" cy="369332"/>
          </a:xfrm>
          <a:prstGeom prst="rect">
            <a:avLst/>
          </a:prstGeom>
          <a:noFill/>
          <a:ln>
            <a:solidFill>
              <a:schemeClr val="bg1"/>
            </a:solidFill>
          </a:ln>
        </p:spPr>
        <p:txBody>
          <a:bodyPr wrap="none" rtlCol="0">
            <a:spAutoFit/>
          </a:bodyPr>
          <a:lstStyle/>
          <a:p>
            <a:r>
              <a:rPr lang="en-US" dirty="0" smtClean="0">
                <a:solidFill>
                  <a:schemeClr val="bg1"/>
                </a:solidFill>
              </a:rPr>
              <a:t>2</a:t>
            </a:r>
            <a:endParaRPr lang="en-US" dirty="0">
              <a:solidFill>
                <a:schemeClr val="bg1"/>
              </a:solidFill>
            </a:endParaRPr>
          </a:p>
        </p:txBody>
      </p:sp>
      <p:sp>
        <p:nvSpPr>
          <p:cNvPr id="11" name="TextBox 10"/>
          <p:cNvSpPr txBox="1"/>
          <p:nvPr/>
        </p:nvSpPr>
        <p:spPr>
          <a:xfrm>
            <a:off x="5127481" y="2439392"/>
            <a:ext cx="312906" cy="369332"/>
          </a:xfrm>
          <a:prstGeom prst="rect">
            <a:avLst/>
          </a:prstGeom>
          <a:noFill/>
          <a:ln>
            <a:solidFill>
              <a:schemeClr val="bg1"/>
            </a:solidFill>
          </a:ln>
        </p:spPr>
        <p:txBody>
          <a:bodyPr wrap="none" rtlCol="0">
            <a:spAutoFit/>
          </a:bodyPr>
          <a:lstStyle/>
          <a:p>
            <a:r>
              <a:rPr lang="en-US" dirty="0" smtClean="0">
                <a:solidFill>
                  <a:schemeClr val="bg1"/>
                </a:solidFill>
              </a:rPr>
              <a:t>3</a:t>
            </a:r>
            <a:endParaRPr lang="en-US" dirty="0">
              <a:solidFill>
                <a:schemeClr val="bg1"/>
              </a:solidFill>
            </a:endParaRPr>
          </a:p>
        </p:txBody>
      </p:sp>
    </p:spTree>
    <p:extLst>
      <p:ext uri="{BB962C8B-B14F-4D97-AF65-F5344CB8AC3E}">
        <p14:creationId xmlns:p14="http://schemas.microsoft.com/office/powerpoint/2010/main" val="14361739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sp>
        <p:nvSpPr>
          <p:cNvPr id="5" name="Title 4"/>
          <p:cNvSpPr>
            <a:spLocks noGrp="1"/>
          </p:cNvSpPr>
          <p:nvPr>
            <p:ph type="title"/>
          </p:nvPr>
        </p:nvSpPr>
        <p:spPr/>
        <p:txBody>
          <a:bodyPr/>
          <a:lstStyle/>
          <a:p>
            <a:pPr algn="ctr"/>
            <a:r>
              <a:rPr lang="en-US" dirty="0" smtClean="0"/>
              <a:t>Weapon Profiles</a:t>
            </a:r>
            <a:endParaRPr lang="en-US" dirty="0"/>
          </a:p>
        </p:txBody>
      </p:sp>
      <p:pic>
        <p:nvPicPr>
          <p:cNvPr id="6" name="Picture 5"/>
          <p:cNvPicPr>
            <a:picLocks noChangeAspect="1"/>
          </p:cNvPicPr>
          <p:nvPr/>
        </p:nvPicPr>
        <p:blipFill>
          <a:blip r:embed="rId3"/>
          <a:stretch>
            <a:fillRect/>
          </a:stretch>
        </p:blipFill>
        <p:spPr>
          <a:xfrm>
            <a:off x="3613895" y="1358615"/>
            <a:ext cx="6640520" cy="5011993"/>
          </a:xfrm>
          <a:prstGeom prst="rect">
            <a:avLst/>
          </a:prstGeom>
        </p:spPr>
      </p:pic>
      <p:sp>
        <p:nvSpPr>
          <p:cNvPr id="7" name="Content Placeholder 1"/>
          <p:cNvSpPr txBox="1">
            <a:spLocks/>
          </p:cNvSpPr>
          <p:nvPr/>
        </p:nvSpPr>
        <p:spPr bwMode="auto">
          <a:xfrm>
            <a:off x="263947" y="1249706"/>
            <a:ext cx="3219111"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85750" indent="-285750" algn="l" rtl="0" eaLnBrk="0" fontAlgn="base" hangingPunct="0">
              <a:spcBef>
                <a:spcPct val="20000"/>
              </a:spcBef>
              <a:spcAft>
                <a:spcPct val="0"/>
              </a:spcAft>
              <a:buClr>
                <a:srgbClr val="0C2D83"/>
              </a:buClr>
              <a:buSzPct val="80000"/>
              <a:buFont typeface="Wingdings" pitchFamily="2" charset="2"/>
              <a:buChar char="n"/>
              <a:defRPr sz="2400" b="1">
                <a:solidFill>
                  <a:schemeClr val="tx1"/>
                </a:solidFill>
                <a:latin typeface="+mn-lt"/>
                <a:ea typeface="+mn-ea"/>
                <a:cs typeface="+mn-cs"/>
              </a:defRPr>
            </a:lvl1pPr>
            <a:lvl2pPr marL="688975" indent="-282575" algn="l" rtl="0" eaLnBrk="0" fontAlgn="base" hangingPunct="0">
              <a:spcBef>
                <a:spcPct val="20000"/>
              </a:spcBef>
              <a:spcAft>
                <a:spcPct val="0"/>
              </a:spcAft>
              <a:buClr>
                <a:srgbClr val="0C2D83"/>
              </a:buClr>
              <a:buSzPct val="80000"/>
              <a:buFont typeface="Wingdings" pitchFamily="2" charset="2"/>
              <a:buChar char="n"/>
              <a:defRPr sz="2000" b="1">
                <a:solidFill>
                  <a:schemeClr val="tx1"/>
                </a:solidFill>
                <a:latin typeface="+mn-lt"/>
              </a:defRPr>
            </a:lvl2pPr>
            <a:lvl3pPr marL="1027113" indent="-223838" algn="l" rtl="0" eaLnBrk="0" fontAlgn="base" hangingPunct="0">
              <a:spcBef>
                <a:spcPct val="20000"/>
              </a:spcBef>
              <a:spcAft>
                <a:spcPct val="0"/>
              </a:spcAft>
              <a:buClr>
                <a:srgbClr val="0C2D83"/>
              </a:buClr>
              <a:buSzPct val="80000"/>
              <a:buFont typeface="Wingdings" pitchFamily="2" charset="2"/>
              <a:buChar char="n"/>
              <a:defRPr sz="1800" b="1">
                <a:solidFill>
                  <a:schemeClr val="tx1"/>
                </a:solidFill>
                <a:latin typeface="+mn-lt"/>
              </a:defRPr>
            </a:lvl3pPr>
            <a:lvl4pPr marL="1373188" indent="-230188" algn="l" rtl="0" eaLnBrk="0" fontAlgn="base" hangingPunct="0">
              <a:spcBef>
                <a:spcPct val="20000"/>
              </a:spcBef>
              <a:spcAft>
                <a:spcPct val="0"/>
              </a:spcAft>
              <a:buClr>
                <a:srgbClr val="0C2D83"/>
              </a:buClr>
              <a:buSzPct val="80000"/>
              <a:buFont typeface="Arial" panose="020B0604020202020204" pitchFamily="34" charset="0"/>
              <a:buChar char="‒"/>
              <a:defRPr sz="1600" b="1">
                <a:solidFill>
                  <a:schemeClr val="tx1"/>
                </a:solidFill>
                <a:latin typeface="+mn-lt"/>
              </a:defRPr>
            </a:lvl4pPr>
            <a:lvl5pPr marL="20574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9pPr>
          </a:lstStyle>
          <a:p>
            <a:pPr marL="0" indent="0">
              <a:buNone/>
            </a:pPr>
            <a:r>
              <a:rPr lang="en-US" sz="1800" dirty="0" smtClean="0"/>
              <a:t>4. Select </a:t>
            </a:r>
            <a:r>
              <a:rPr lang="en-US" sz="1800" dirty="0"/>
              <a:t>the number you want this profile to be</a:t>
            </a:r>
          </a:p>
          <a:p>
            <a:pPr marL="0" indent="0">
              <a:buNone/>
            </a:pPr>
            <a:r>
              <a:rPr lang="en-US" sz="1800" dirty="0" smtClean="0"/>
              <a:t>5. Select </a:t>
            </a:r>
            <a:r>
              <a:rPr lang="en-US" sz="1800" dirty="0"/>
              <a:t>Save</a:t>
            </a:r>
          </a:p>
          <a:p>
            <a:pPr marL="0" indent="0">
              <a:buNone/>
            </a:pPr>
            <a:r>
              <a:rPr lang="en-US" sz="1800" dirty="0" smtClean="0"/>
              <a:t>6. Repeat </a:t>
            </a:r>
            <a:r>
              <a:rPr lang="en-US" sz="1800" dirty="0"/>
              <a:t>for next profile.</a:t>
            </a:r>
          </a:p>
          <a:p>
            <a:pPr marL="0" indent="0">
              <a:buNone/>
            </a:pPr>
            <a:endParaRPr lang="en-US" sz="1800" kern="0" dirty="0"/>
          </a:p>
          <a:p>
            <a:r>
              <a:rPr lang="en-US" sz="1800" kern="0" dirty="0" smtClean="0"/>
              <a:t>Weapon </a:t>
            </a:r>
            <a:r>
              <a:rPr lang="en-US" sz="1800" kern="0" dirty="0"/>
              <a:t>Profiles</a:t>
            </a:r>
          </a:p>
          <a:p>
            <a:pPr lvl="1"/>
            <a:r>
              <a:rPr lang="en-US" sz="1600" kern="0" dirty="0"/>
              <a:t>Up to 8 Profiles can be loaded</a:t>
            </a:r>
          </a:p>
          <a:p>
            <a:pPr lvl="1"/>
            <a:r>
              <a:rPr lang="en-US" sz="1600" kern="0" dirty="0"/>
              <a:t>Used for quick SCL changes due to dynamic targets</a:t>
            </a:r>
          </a:p>
          <a:p>
            <a:pPr lvl="1"/>
            <a:r>
              <a:rPr lang="en-US" sz="1600" kern="0" dirty="0"/>
              <a:t>Aim to align with </a:t>
            </a:r>
            <a:r>
              <a:rPr lang="en-US" sz="1600" kern="0" dirty="0" smtClean="0"/>
              <a:t>TF </a:t>
            </a:r>
            <a:r>
              <a:rPr lang="en-US" sz="1600" kern="0" dirty="0"/>
              <a:t>standard game plans</a:t>
            </a:r>
          </a:p>
          <a:p>
            <a:pPr lvl="1"/>
            <a:r>
              <a:rPr lang="en-US" sz="1600" kern="0" dirty="0"/>
              <a:t>Depends on current/daily weapon </a:t>
            </a:r>
            <a:r>
              <a:rPr lang="en-US" sz="1600" kern="0" dirty="0" smtClean="0"/>
              <a:t>loads</a:t>
            </a:r>
          </a:p>
          <a:p>
            <a:pPr lvl="1"/>
            <a:r>
              <a:rPr lang="en-US" sz="1600" kern="0" dirty="0" smtClean="0"/>
              <a:t>Erased after every sortie</a:t>
            </a:r>
            <a:endParaRPr lang="en-US" sz="1600" kern="0" dirty="0"/>
          </a:p>
          <a:p>
            <a:pPr lvl="1"/>
            <a:endParaRPr lang="en-US" sz="1400" kern="0" dirty="0"/>
          </a:p>
        </p:txBody>
      </p:sp>
      <p:sp>
        <p:nvSpPr>
          <p:cNvPr id="2" name="TextBox 1"/>
          <p:cNvSpPr txBox="1"/>
          <p:nvPr/>
        </p:nvSpPr>
        <p:spPr>
          <a:xfrm>
            <a:off x="5350042" y="4876800"/>
            <a:ext cx="4557658" cy="369332"/>
          </a:xfrm>
          <a:prstGeom prst="rect">
            <a:avLst/>
          </a:prstGeom>
          <a:noFill/>
        </p:spPr>
        <p:txBody>
          <a:bodyPr wrap="none" rtlCol="0">
            <a:spAutoFit/>
          </a:bodyPr>
          <a:lstStyle/>
          <a:p>
            <a:r>
              <a:rPr lang="en-US" dirty="0" smtClean="0">
                <a:solidFill>
                  <a:schemeClr val="bg1"/>
                </a:solidFill>
              </a:rPr>
              <a:t>Despite the gray color these are selectable</a:t>
            </a:r>
            <a:endParaRPr lang="en-US" dirty="0">
              <a:solidFill>
                <a:schemeClr val="bg1"/>
              </a:solidFill>
            </a:endParaRPr>
          </a:p>
        </p:txBody>
      </p:sp>
      <p:cxnSp>
        <p:nvCxnSpPr>
          <p:cNvPr id="9" name="Straight Arrow Connector 8"/>
          <p:cNvCxnSpPr/>
          <p:nvPr/>
        </p:nvCxnSpPr>
        <p:spPr bwMode="auto">
          <a:xfrm flipH="1" flipV="1">
            <a:off x="6392780" y="4315327"/>
            <a:ext cx="144378" cy="561473"/>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10" name="TextBox 9"/>
          <p:cNvSpPr txBox="1"/>
          <p:nvPr/>
        </p:nvSpPr>
        <p:spPr>
          <a:xfrm>
            <a:off x="6464969" y="3756959"/>
            <a:ext cx="312906" cy="369332"/>
          </a:xfrm>
          <a:prstGeom prst="rect">
            <a:avLst/>
          </a:prstGeom>
          <a:noFill/>
          <a:ln>
            <a:solidFill>
              <a:schemeClr val="bg1"/>
            </a:solidFill>
          </a:ln>
        </p:spPr>
        <p:txBody>
          <a:bodyPr wrap="none" rtlCol="0">
            <a:spAutoFit/>
          </a:bodyPr>
          <a:lstStyle/>
          <a:p>
            <a:r>
              <a:rPr lang="en-US" dirty="0" smtClean="0">
                <a:solidFill>
                  <a:schemeClr val="bg1"/>
                </a:solidFill>
              </a:rPr>
              <a:t>4</a:t>
            </a:r>
            <a:endParaRPr lang="en-US" dirty="0">
              <a:solidFill>
                <a:schemeClr val="bg1"/>
              </a:solidFill>
            </a:endParaRPr>
          </a:p>
        </p:txBody>
      </p:sp>
      <p:sp>
        <p:nvSpPr>
          <p:cNvPr id="11" name="TextBox 10"/>
          <p:cNvSpPr txBox="1"/>
          <p:nvPr/>
        </p:nvSpPr>
        <p:spPr>
          <a:xfrm>
            <a:off x="3613895" y="3487156"/>
            <a:ext cx="312906" cy="369332"/>
          </a:xfrm>
          <a:prstGeom prst="rect">
            <a:avLst/>
          </a:prstGeom>
          <a:noFill/>
          <a:ln>
            <a:solidFill>
              <a:schemeClr val="bg1"/>
            </a:solidFill>
          </a:ln>
        </p:spPr>
        <p:txBody>
          <a:bodyPr wrap="none" rtlCol="0">
            <a:spAutoFit/>
          </a:bodyPr>
          <a:lstStyle/>
          <a:p>
            <a:r>
              <a:rPr lang="en-US" dirty="0" smtClean="0">
                <a:solidFill>
                  <a:schemeClr val="bg1"/>
                </a:solidFill>
              </a:rPr>
              <a:t>5</a:t>
            </a:r>
            <a:endParaRPr lang="en-US" dirty="0">
              <a:solidFill>
                <a:schemeClr val="bg1"/>
              </a:solidFill>
            </a:endParaRPr>
          </a:p>
        </p:txBody>
      </p:sp>
      <p:sp>
        <p:nvSpPr>
          <p:cNvPr id="8" name="TextBox 7"/>
          <p:cNvSpPr txBox="1"/>
          <p:nvPr/>
        </p:nvSpPr>
        <p:spPr>
          <a:xfrm>
            <a:off x="10385252" y="2994232"/>
            <a:ext cx="1673190" cy="1477328"/>
          </a:xfrm>
          <a:prstGeom prst="rect">
            <a:avLst/>
          </a:prstGeom>
          <a:noFill/>
          <a:ln>
            <a:solidFill>
              <a:schemeClr val="tx1"/>
            </a:solidFill>
          </a:ln>
        </p:spPr>
        <p:txBody>
          <a:bodyPr wrap="square" rtlCol="0">
            <a:spAutoFit/>
          </a:bodyPr>
          <a:lstStyle/>
          <a:p>
            <a:r>
              <a:rPr lang="en-US" dirty="0" smtClean="0"/>
              <a:t>You can save over any profile, no need to disable first</a:t>
            </a:r>
            <a:endParaRPr lang="en-US" dirty="0"/>
          </a:p>
        </p:txBody>
      </p:sp>
    </p:spTree>
    <p:extLst>
      <p:ext uri="{BB962C8B-B14F-4D97-AF65-F5344CB8AC3E}">
        <p14:creationId xmlns:p14="http://schemas.microsoft.com/office/powerpoint/2010/main" val="14831931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sp>
        <p:nvSpPr>
          <p:cNvPr id="5" name="Title 4"/>
          <p:cNvSpPr>
            <a:spLocks noGrp="1"/>
          </p:cNvSpPr>
          <p:nvPr>
            <p:ph type="title"/>
          </p:nvPr>
        </p:nvSpPr>
        <p:spPr/>
        <p:txBody>
          <a:bodyPr/>
          <a:lstStyle/>
          <a:p>
            <a:pPr algn="ctr"/>
            <a:r>
              <a:rPr lang="en-US" dirty="0" smtClean="0"/>
              <a:t>Weapon Profile Store Settings</a:t>
            </a:r>
            <a:endParaRPr lang="en-US" dirty="0"/>
          </a:p>
        </p:txBody>
      </p:sp>
      <p:pic>
        <p:nvPicPr>
          <p:cNvPr id="7" name="Picture 6"/>
          <p:cNvPicPr>
            <a:picLocks noChangeAspect="1"/>
          </p:cNvPicPr>
          <p:nvPr/>
        </p:nvPicPr>
        <p:blipFill>
          <a:blip r:embed="rId2"/>
          <a:stretch>
            <a:fillRect/>
          </a:stretch>
        </p:blipFill>
        <p:spPr>
          <a:xfrm>
            <a:off x="3824141" y="1327150"/>
            <a:ext cx="6569539" cy="4994315"/>
          </a:xfrm>
          <a:prstGeom prst="rect">
            <a:avLst/>
          </a:prstGeom>
        </p:spPr>
      </p:pic>
      <p:sp>
        <p:nvSpPr>
          <p:cNvPr id="6" name="Content Placeholder 1"/>
          <p:cNvSpPr txBox="1">
            <a:spLocks/>
          </p:cNvSpPr>
          <p:nvPr/>
        </p:nvSpPr>
        <p:spPr bwMode="auto">
          <a:xfrm>
            <a:off x="408844" y="1677670"/>
            <a:ext cx="3234719" cy="2449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85750" indent="-285750" algn="l" rtl="0" eaLnBrk="0" fontAlgn="base" hangingPunct="0">
              <a:spcBef>
                <a:spcPct val="20000"/>
              </a:spcBef>
              <a:spcAft>
                <a:spcPct val="0"/>
              </a:spcAft>
              <a:buClr>
                <a:srgbClr val="0C2D83"/>
              </a:buClr>
              <a:buSzPct val="80000"/>
              <a:buFont typeface="Wingdings" pitchFamily="2" charset="2"/>
              <a:buChar char="n"/>
              <a:defRPr sz="2400" b="1">
                <a:solidFill>
                  <a:schemeClr val="tx1"/>
                </a:solidFill>
                <a:latin typeface="+mn-lt"/>
                <a:ea typeface="+mn-ea"/>
                <a:cs typeface="+mn-cs"/>
              </a:defRPr>
            </a:lvl1pPr>
            <a:lvl2pPr marL="688975" indent="-282575" algn="l" rtl="0" eaLnBrk="0" fontAlgn="base" hangingPunct="0">
              <a:spcBef>
                <a:spcPct val="20000"/>
              </a:spcBef>
              <a:spcAft>
                <a:spcPct val="0"/>
              </a:spcAft>
              <a:buClr>
                <a:srgbClr val="0C2D83"/>
              </a:buClr>
              <a:buSzPct val="80000"/>
              <a:buFont typeface="Wingdings" pitchFamily="2" charset="2"/>
              <a:buChar char="n"/>
              <a:defRPr sz="2000" b="1">
                <a:solidFill>
                  <a:schemeClr val="tx1"/>
                </a:solidFill>
                <a:latin typeface="+mn-lt"/>
              </a:defRPr>
            </a:lvl2pPr>
            <a:lvl3pPr marL="1027113" indent="-223838" algn="l" rtl="0" eaLnBrk="0" fontAlgn="base" hangingPunct="0">
              <a:spcBef>
                <a:spcPct val="20000"/>
              </a:spcBef>
              <a:spcAft>
                <a:spcPct val="0"/>
              </a:spcAft>
              <a:buClr>
                <a:srgbClr val="0C2D83"/>
              </a:buClr>
              <a:buSzPct val="80000"/>
              <a:buFont typeface="Wingdings" pitchFamily="2" charset="2"/>
              <a:buChar char="n"/>
              <a:defRPr sz="1800" b="1">
                <a:solidFill>
                  <a:schemeClr val="tx1"/>
                </a:solidFill>
                <a:latin typeface="+mn-lt"/>
              </a:defRPr>
            </a:lvl3pPr>
            <a:lvl4pPr marL="1373188" indent="-230188" algn="l" rtl="0" eaLnBrk="0" fontAlgn="base" hangingPunct="0">
              <a:spcBef>
                <a:spcPct val="20000"/>
              </a:spcBef>
              <a:spcAft>
                <a:spcPct val="0"/>
              </a:spcAft>
              <a:buClr>
                <a:srgbClr val="0C2D83"/>
              </a:buClr>
              <a:buSzPct val="80000"/>
              <a:buFont typeface="Arial" panose="020B0604020202020204" pitchFamily="34" charset="0"/>
              <a:buChar char="‒"/>
              <a:defRPr sz="1600" b="1">
                <a:solidFill>
                  <a:schemeClr val="tx1"/>
                </a:solidFill>
                <a:latin typeface="+mn-lt"/>
              </a:defRPr>
            </a:lvl4pPr>
            <a:lvl5pPr marL="20574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9pPr>
          </a:lstStyle>
          <a:p>
            <a:r>
              <a:rPr lang="en-US" sz="1800" kern="0" dirty="0"/>
              <a:t>Profile Selection</a:t>
            </a:r>
          </a:p>
          <a:p>
            <a:pPr lvl="1"/>
            <a:r>
              <a:rPr lang="en-US" sz="1800" kern="0" dirty="0"/>
              <a:t>Overview</a:t>
            </a:r>
          </a:p>
          <a:p>
            <a:pPr lvl="1"/>
            <a:r>
              <a:rPr lang="en-US" sz="1800" kern="0" dirty="0"/>
              <a:t>Store Settings</a:t>
            </a:r>
          </a:p>
          <a:p>
            <a:pPr lvl="1"/>
            <a:r>
              <a:rPr lang="en-US" sz="1800" kern="0" dirty="0"/>
              <a:t>Release </a:t>
            </a:r>
            <a:r>
              <a:rPr lang="en-US" sz="1800" kern="0" dirty="0" smtClean="0"/>
              <a:t>Settings</a:t>
            </a:r>
          </a:p>
          <a:p>
            <a:pPr marL="406400" lvl="1" indent="0">
              <a:buNone/>
            </a:pPr>
            <a:endParaRPr lang="en-US" sz="1800" kern="0" dirty="0"/>
          </a:p>
          <a:p>
            <a:r>
              <a:rPr lang="en-US" sz="1800" kern="0" dirty="0" smtClean="0"/>
              <a:t>Can activate or disable Profile from this page, but not required </a:t>
            </a:r>
            <a:endParaRPr lang="en-US" sz="1800" kern="0" dirty="0"/>
          </a:p>
          <a:p>
            <a:pPr lvl="1"/>
            <a:endParaRPr lang="en-US" sz="1800" kern="0" dirty="0"/>
          </a:p>
        </p:txBody>
      </p:sp>
    </p:spTree>
    <p:extLst>
      <p:ext uri="{BB962C8B-B14F-4D97-AF65-F5344CB8AC3E}">
        <p14:creationId xmlns:p14="http://schemas.microsoft.com/office/powerpoint/2010/main" val="24581976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600" y="208006"/>
            <a:ext cx="9042400" cy="1143000"/>
          </a:xfrm>
        </p:spPr>
        <p:txBody>
          <a:bodyPr/>
          <a:lstStyle/>
          <a:p>
            <a:pPr algn="ctr"/>
            <a:r>
              <a:rPr lang="en-US" dirty="0" smtClean="0"/>
              <a:t>Quick Look</a:t>
            </a:r>
            <a:endParaRPr lang="en-US" dirty="0"/>
          </a:p>
        </p:txBody>
      </p:sp>
      <p:sp>
        <p:nvSpPr>
          <p:cNvPr id="3" name="Content Placeholder 2"/>
          <p:cNvSpPr>
            <a:spLocks noGrp="1"/>
          </p:cNvSpPr>
          <p:nvPr>
            <p:ph idx="1"/>
          </p:nvPr>
        </p:nvSpPr>
        <p:spPr>
          <a:xfrm>
            <a:off x="471573" y="1351006"/>
            <a:ext cx="6322260" cy="4324350"/>
          </a:xfrm>
        </p:spPr>
        <p:txBody>
          <a:bodyPr/>
          <a:lstStyle/>
          <a:p>
            <a:r>
              <a:rPr lang="en-US" dirty="0" smtClean="0"/>
              <a:t>GBU-54 is a dual mode GPS/Laser guided weapon</a:t>
            </a:r>
          </a:p>
          <a:p>
            <a:pPr lvl="1"/>
            <a:r>
              <a:rPr lang="en-US" dirty="0" smtClean="0"/>
              <a:t>GBU-38 with Laser capability</a:t>
            </a:r>
          </a:p>
          <a:p>
            <a:r>
              <a:rPr lang="en-US" dirty="0" smtClean="0"/>
              <a:t>Can hit moving targets up to 70mph (according to Boeing)</a:t>
            </a:r>
          </a:p>
          <a:p>
            <a:pPr lvl="1"/>
            <a:r>
              <a:rPr lang="en-US" dirty="0" smtClean="0"/>
              <a:t>Lose LAR at 75mph</a:t>
            </a:r>
          </a:p>
          <a:p>
            <a:r>
              <a:rPr lang="en-US" dirty="0" smtClean="0"/>
              <a:t>HOB and delayed </a:t>
            </a:r>
            <a:r>
              <a:rPr lang="en-US" dirty="0" err="1" smtClean="0"/>
              <a:t>fuze</a:t>
            </a:r>
            <a:r>
              <a:rPr lang="en-US" dirty="0" smtClean="0"/>
              <a:t> functions</a:t>
            </a:r>
          </a:p>
          <a:p>
            <a:r>
              <a:rPr lang="en-US" dirty="0" smtClean="0"/>
              <a:t>Fully functioning SMS (no backdoor needs) with no need for GBIT</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7813" y="1567948"/>
            <a:ext cx="4754035" cy="3565526"/>
          </a:xfrm>
          <a:prstGeom prst="rect">
            <a:avLst/>
          </a:prstGeom>
        </p:spPr>
      </p:pic>
      <p:sp>
        <p:nvSpPr>
          <p:cNvPr id="5" name="TextBox 4"/>
          <p:cNvSpPr txBox="1"/>
          <p:nvPr/>
        </p:nvSpPr>
        <p:spPr>
          <a:xfrm>
            <a:off x="5792393" y="5350416"/>
            <a:ext cx="5192599" cy="646331"/>
          </a:xfrm>
          <a:prstGeom prst="rect">
            <a:avLst/>
          </a:prstGeom>
          <a:noFill/>
        </p:spPr>
        <p:txBody>
          <a:bodyPr wrap="square" rtlCol="0">
            <a:spAutoFit/>
          </a:bodyPr>
          <a:lstStyle/>
          <a:p>
            <a:r>
              <a:rPr lang="en-US" b="1" dirty="0" smtClean="0">
                <a:solidFill>
                  <a:srgbClr val="FF0000"/>
                </a:solidFill>
              </a:rPr>
              <a:t>Must remove black plastic cover to see PRF code, put it back on after</a:t>
            </a:r>
            <a:endParaRPr lang="en-US" b="1" dirty="0">
              <a:solidFill>
                <a:srgbClr val="FF0000"/>
              </a:solidFill>
            </a:endParaRPr>
          </a:p>
        </p:txBody>
      </p:sp>
      <p:cxnSp>
        <p:nvCxnSpPr>
          <p:cNvPr id="7" name="Straight Arrow Connector 6"/>
          <p:cNvCxnSpPr/>
          <p:nvPr/>
        </p:nvCxnSpPr>
        <p:spPr bwMode="auto">
          <a:xfrm flipV="1">
            <a:off x="8301789" y="3569368"/>
            <a:ext cx="705853" cy="1628274"/>
          </a:xfrm>
          <a:prstGeom prst="straightConnector1">
            <a:avLst/>
          </a:prstGeom>
          <a:ln>
            <a:solidFill>
              <a:srgbClr val="FF0000"/>
            </a:solidFill>
            <a:headEnd type="none" w="med" len="med"/>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91308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Weapons Profile Release Settings</a:t>
            </a:r>
            <a:endParaRPr lang="en-US" dirty="0"/>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3703160" y="1336942"/>
            <a:ext cx="6690521" cy="5055338"/>
          </a:xfrm>
          <a:prstGeom prst="rect">
            <a:avLst/>
          </a:prstGeom>
        </p:spPr>
      </p:pic>
    </p:spTree>
    <p:extLst>
      <p:ext uri="{BB962C8B-B14F-4D97-AF65-F5344CB8AC3E}">
        <p14:creationId xmlns:p14="http://schemas.microsoft.com/office/powerpoint/2010/main" val="19865271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Weapon Profile</a:t>
            </a:r>
            <a:endParaRPr lang="en-US" dirty="0"/>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497198" y="1515978"/>
            <a:ext cx="3381691" cy="4661250"/>
          </a:xfrm>
          <a:prstGeom prst="rect">
            <a:avLst/>
          </a:prstGeom>
        </p:spPr>
      </p:pic>
      <p:pic>
        <p:nvPicPr>
          <p:cNvPr id="6" name="Picture 5"/>
          <p:cNvPicPr>
            <a:picLocks noChangeAspect="1"/>
          </p:cNvPicPr>
          <p:nvPr/>
        </p:nvPicPr>
        <p:blipFill>
          <a:blip r:embed="rId3"/>
          <a:stretch>
            <a:fillRect/>
          </a:stretch>
        </p:blipFill>
        <p:spPr>
          <a:xfrm>
            <a:off x="4222554" y="1499442"/>
            <a:ext cx="3416244" cy="4694321"/>
          </a:xfrm>
          <a:prstGeom prst="rect">
            <a:avLst/>
          </a:prstGeom>
        </p:spPr>
      </p:pic>
      <p:pic>
        <p:nvPicPr>
          <p:cNvPr id="7" name="Picture 6"/>
          <p:cNvPicPr>
            <a:picLocks noChangeAspect="1"/>
          </p:cNvPicPr>
          <p:nvPr/>
        </p:nvPicPr>
        <p:blipFill>
          <a:blip r:embed="rId4"/>
          <a:stretch>
            <a:fillRect/>
          </a:stretch>
        </p:blipFill>
        <p:spPr>
          <a:xfrm>
            <a:off x="7919866" y="1515978"/>
            <a:ext cx="3813434" cy="4460206"/>
          </a:xfrm>
          <a:prstGeom prst="rect">
            <a:avLst/>
          </a:prstGeom>
        </p:spPr>
      </p:pic>
      <p:sp>
        <p:nvSpPr>
          <p:cNvPr id="8" name="TextBox 7"/>
          <p:cNvSpPr txBox="1"/>
          <p:nvPr/>
        </p:nvSpPr>
        <p:spPr>
          <a:xfrm>
            <a:off x="4536704" y="1182923"/>
            <a:ext cx="2787943" cy="369332"/>
          </a:xfrm>
          <a:prstGeom prst="rect">
            <a:avLst/>
          </a:prstGeom>
          <a:noFill/>
        </p:spPr>
        <p:txBody>
          <a:bodyPr wrap="none" rtlCol="0">
            <a:spAutoFit/>
          </a:bodyPr>
          <a:lstStyle/>
          <a:p>
            <a:r>
              <a:rPr lang="en-US" dirty="0" smtClean="0"/>
              <a:t>Profile Manually Disabled</a:t>
            </a:r>
            <a:endParaRPr lang="en-US" dirty="0"/>
          </a:p>
        </p:txBody>
      </p:sp>
      <p:sp>
        <p:nvSpPr>
          <p:cNvPr id="9" name="TextBox 8"/>
          <p:cNvSpPr txBox="1"/>
          <p:nvPr/>
        </p:nvSpPr>
        <p:spPr>
          <a:xfrm>
            <a:off x="8937990" y="1190944"/>
            <a:ext cx="1988686" cy="369332"/>
          </a:xfrm>
          <a:prstGeom prst="rect">
            <a:avLst/>
          </a:prstGeom>
          <a:noFill/>
        </p:spPr>
        <p:txBody>
          <a:bodyPr wrap="none" rtlCol="0">
            <a:spAutoFit/>
          </a:bodyPr>
          <a:lstStyle/>
          <a:p>
            <a:r>
              <a:rPr lang="en-US" dirty="0" smtClean="0"/>
              <a:t>Weapon released</a:t>
            </a:r>
            <a:endParaRPr lang="en-US" dirty="0"/>
          </a:p>
        </p:txBody>
      </p:sp>
    </p:spTree>
    <p:extLst>
      <p:ext uri="{BB962C8B-B14F-4D97-AF65-F5344CB8AC3E}">
        <p14:creationId xmlns:p14="http://schemas.microsoft.com/office/powerpoint/2010/main" val="350766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Launch Status Page Profiles</a:t>
            </a:r>
            <a:endParaRPr lang="en-US" dirty="0"/>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4013874" y="1321710"/>
            <a:ext cx="6379807" cy="4962072"/>
          </a:xfrm>
          <a:prstGeom prst="rect">
            <a:avLst/>
          </a:prstGeom>
        </p:spPr>
      </p:pic>
      <p:sp>
        <p:nvSpPr>
          <p:cNvPr id="6" name="Content Placeholder 1"/>
          <p:cNvSpPr txBox="1">
            <a:spLocks/>
          </p:cNvSpPr>
          <p:nvPr/>
        </p:nvSpPr>
        <p:spPr>
          <a:xfrm>
            <a:off x="174102" y="1259306"/>
            <a:ext cx="3564733" cy="4239546"/>
          </a:xfrm>
          <a:prstGeom prst="rect">
            <a:avLst/>
          </a:prstGeom>
        </p:spPr>
        <p:txBody>
          <a:bodyPr/>
          <a:lstStyle>
            <a:lvl1pPr marL="285750" indent="-285750" algn="l" rtl="0" eaLnBrk="0" fontAlgn="base" hangingPunct="0">
              <a:spcBef>
                <a:spcPct val="20000"/>
              </a:spcBef>
              <a:spcAft>
                <a:spcPct val="0"/>
              </a:spcAft>
              <a:buClr>
                <a:srgbClr val="0C2D83"/>
              </a:buClr>
              <a:buSzPct val="80000"/>
              <a:buFont typeface="Wingdings" pitchFamily="2" charset="2"/>
              <a:buChar char="n"/>
              <a:defRPr sz="2400" b="1">
                <a:solidFill>
                  <a:schemeClr val="tx1"/>
                </a:solidFill>
                <a:latin typeface="+mn-lt"/>
                <a:ea typeface="+mn-ea"/>
                <a:cs typeface="+mn-cs"/>
              </a:defRPr>
            </a:lvl1pPr>
            <a:lvl2pPr marL="688975" indent="-282575" algn="l" rtl="0" eaLnBrk="0" fontAlgn="base" hangingPunct="0">
              <a:spcBef>
                <a:spcPct val="20000"/>
              </a:spcBef>
              <a:spcAft>
                <a:spcPct val="0"/>
              </a:spcAft>
              <a:buClr>
                <a:srgbClr val="0C2D83"/>
              </a:buClr>
              <a:buSzPct val="80000"/>
              <a:buFont typeface="Wingdings" pitchFamily="2" charset="2"/>
              <a:buChar char="n"/>
              <a:defRPr sz="2400" b="1">
                <a:solidFill>
                  <a:schemeClr val="tx1"/>
                </a:solidFill>
                <a:latin typeface="+mn-lt"/>
              </a:defRPr>
            </a:lvl2pPr>
            <a:lvl3pPr marL="1027113" indent="-223838" algn="l" rtl="0" eaLnBrk="0" fontAlgn="base" hangingPunct="0">
              <a:spcBef>
                <a:spcPct val="20000"/>
              </a:spcBef>
              <a:spcAft>
                <a:spcPct val="0"/>
              </a:spcAft>
              <a:buClr>
                <a:srgbClr val="0C2D83"/>
              </a:buClr>
              <a:buSzPct val="80000"/>
              <a:buFont typeface="Wingdings" pitchFamily="2" charset="2"/>
              <a:buChar char="n"/>
              <a:defRPr sz="2400" b="1">
                <a:solidFill>
                  <a:schemeClr val="tx1"/>
                </a:solidFill>
                <a:latin typeface="+mn-lt"/>
              </a:defRPr>
            </a:lvl3pPr>
            <a:lvl4pPr marL="1600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9pPr>
          </a:lstStyle>
          <a:p>
            <a:r>
              <a:rPr lang="en-US" sz="1800" kern="0" dirty="0" smtClean="0"/>
              <a:t>What you have currently selected to employ is in the standard “Status Section”</a:t>
            </a:r>
          </a:p>
          <a:p>
            <a:r>
              <a:rPr lang="en-US" sz="1800" kern="0" dirty="0" smtClean="0"/>
              <a:t>The Profile that is ready to be activated is outlined below the current selection</a:t>
            </a:r>
          </a:p>
          <a:p>
            <a:r>
              <a:rPr lang="en-US" sz="1800" kern="0" dirty="0" smtClean="0"/>
              <a:t>The Profile that will cycle next is greyed out</a:t>
            </a:r>
          </a:p>
          <a:p>
            <a:endParaRPr lang="en-US" sz="1800" kern="0" dirty="0"/>
          </a:p>
          <a:p>
            <a:r>
              <a:rPr lang="en-US" sz="1800" kern="0" dirty="0" smtClean="0"/>
              <a:t>Any profile can be adjusted from the A/G pages without having to be saved, if you don’t save it though </a:t>
            </a:r>
            <a:r>
              <a:rPr lang="en-US" sz="1800" u="sng" kern="0" dirty="0" smtClean="0"/>
              <a:t>it will not keep those changes</a:t>
            </a:r>
            <a:r>
              <a:rPr lang="en-US" sz="1800" kern="0" dirty="0" smtClean="0"/>
              <a:t> if you switch to another profile</a:t>
            </a:r>
          </a:p>
          <a:p>
            <a:pPr marL="0" indent="0">
              <a:buNone/>
            </a:pPr>
            <a:endParaRPr lang="en-US" sz="1800" dirty="0"/>
          </a:p>
          <a:p>
            <a:pPr lvl="1"/>
            <a:endParaRPr lang="en-US" sz="1800" kern="0" dirty="0"/>
          </a:p>
        </p:txBody>
      </p:sp>
      <p:cxnSp>
        <p:nvCxnSpPr>
          <p:cNvPr id="8" name="Straight Arrow Connector 7"/>
          <p:cNvCxnSpPr/>
          <p:nvPr/>
        </p:nvCxnSpPr>
        <p:spPr bwMode="auto">
          <a:xfrm>
            <a:off x="3467100" y="1943100"/>
            <a:ext cx="4524375" cy="1490203"/>
          </a:xfrm>
          <a:prstGeom prst="straightConnector1">
            <a:avLst/>
          </a:prstGeom>
          <a:noFill/>
          <a:ln w="9525" cap="flat" cmpd="sng" algn="ctr">
            <a:solidFill>
              <a:srgbClr val="FF0000"/>
            </a:solidFill>
            <a:prstDash val="solid"/>
            <a:round/>
            <a:headEnd type="none" w="med" len="med"/>
            <a:tailEnd type="triangle"/>
          </a:ln>
          <a:effectLst/>
        </p:spPr>
      </p:cxnSp>
      <p:cxnSp>
        <p:nvCxnSpPr>
          <p:cNvPr id="10" name="Straight Arrow Connector 9"/>
          <p:cNvCxnSpPr/>
          <p:nvPr/>
        </p:nvCxnSpPr>
        <p:spPr bwMode="auto">
          <a:xfrm>
            <a:off x="3200400" y="2642903"/>
            <a:ext cx="4449128" cy="1629392"/>
          </a:xfrm>
          <a:prstGeom prst="straightConnector1">
            <a:avLst/>
          </a:prstGeom>
          <a:noFill/>
          <a:ln w="9525" cap="flat" cmpd="sng" algn="ctr">
            <a:solidFill>
              <a:srgbClr val="FF0000"/>
            </a:solidFill>
            <a:prstDash val="solid"/>
            <a:round/>
            <a:headEnd type="none" w="med" len="med"/>
            <a:tailEnd type="triangle"/>
          </a:ln>
          <a:effectLst/>
        </p:spPr>
      </p:cxnSp>
      <p:cxnSp>
        <p:nvCxnSpPr>
          <p:cNvPr id="11" name="Straight Arrow Connector 10"/>
          <p:cNvCxnSpPr/>
          <p:nvPr/>
        </p:nvCxnSpPr>
        <p:spPr bwMode="auto">
          <a:xfrm>
            <a:off x="2759242" y="3457599"/>
            <a:ext cx="6670508" cy="1426576"/>
          </a:xfrm>
          <a:prstGeom prst="straightConnector1">
            <a:avLst/>
          </a:prstGeom>
          <a:noFill/>
          <a:ln w="952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9214170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Launch Status – Weapon Profiles</a:t>
            </a:r>
            <a:endParaRPr lang="en-US" dirty="0"/>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4824520" y="1354321"/>
            <a:ext cx="6207185" cy="4697329"/>
          </a:xfrm>
          <a:prstGeom prst="rect">
            <a:avLst/>
          </a:prstGeom>
        </p:spPr>
      </p:pic>
      <p:sp>
        <p:nvSpPr>
          <p:cNvPr id="6" name="Content Placeholder 1"/>
          <p:cNvSpPr txBox="1">
            <a:spLocks/>
          </p:cNvSpPr>
          <p:nvPr/>
        </p:nvSpPr>
        <p:spPr>
          <a:xfrm>
            <a:off x="264317" y="1313530"/>
            <a:ext cx="3922672" cy="4239546"/>
          </a:xfrm>
          <a:prstGeom prst="rect">
            <a:avLst/>
          </a:prstGeom>
        </p:spPr>
        <p:txBody>
          <a:bodyPr/>
          <a:lstStyle>
            <a:lvl1pPr marL="285750" indent="-285750" algn="l" rtl="0" eaLnBrk="0" fontAlgn="base" hangingPunct="0">
              <a:spcBef>
                <a:spcPct val="20000"/>
              </a:spcBef>
              <a:spcAft>
                <a:spcPct val="0"/>
              </a:spcAft>
              <a:buClr>
                <a:srgbClr val="0C2D83"/>
              </a:buClr>
              <a:buSzPct val="80000"/>
              <a:buFont typeface="Wingdings" pitchFamily="2" charset="2"/>
              <a:buChar char="n"/>
              <a:defRPr sz="2400" b="1">
                <a:solidFill>
                  <a:schemeClr val="tx1"/>
                </a:solidFill>
                <a:latin typeface="+mn-lt"/>
                <a:ea typeface="+mn-ea"/>
                <a:cs typeface="+mn-cs"/>
              </a:defRPr>
            </a:lvl1pPr>
            <a:lvl2pPr marL="688975" indent="-282575" algn="l" rtl="0" eaLnBrk="0" fontAlgn="base" hangingPunct="0">
              <a:spcBef>
                <a:spcPct val="20000"/>
              </a:spcBef>
              <a:spcAft>
                <a:spcPct val="0"/>
              </a:spcAft>
              <a:buClr>
                <a:srgbClr val="0C2D83"/>
              </a:buClr>
              <a:buSzPct val="80000"/>
              <a:buFont typeface="Wingdings" pitchFamily="2" charset="2"/>
              <a:buChar char="n"/>
              <a:defRPr sz="2400" b="1">
                <a:solidFill>
                  <a:schemeClr val="tx1"/>
                </a:solidFill>
                <a:latin typeface="+mn-lt"/>
              </a:defRPr>
            </a:lvl2pPr>
            <a:lvl3pPr marL="1027113" indent="-223838" algn="l" rtl="0" eaLnBrk="0" fontAlgn="base" hangingPunct="0">
              <a:spcBef>
                <a:spcPct val="20000"/>
              </a:spcBef>
              <a:spcAft>
                <a:spcPct val="0"/>
              </a:spcAft>
              <a:buClr>
                <a:srgbClr val="0C2D83"/>
              </a:buClr>
              <a:buSzPct val="80000"/>
              <a:buFont typeface="Wingdings" pitchFamily="2" charset="2"/>
              <a:buChar char="n"/>
              <a:defRPr sz="2400" b="1">
                <a:solidFill>
                  <a:schemeClr val="tx1"/>
                </a:solidFill>
                <a:latin typeface="+mn-lt"/>
              </a:defRPr>
            </a:lvl3pPr>
            <a:lvl4pPr marL="1600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9pPr>
          </a:lstStyle>
          <a:p>
            <a:r>
              <a:rPr lang="en-US" sz="1800" kern="0" dirty="0" smtClean="0"/>
              <a:t>Profile Preview Group Boxes</a:t>
            </a:r>
          </a:p>
          <a:p>
            <a:pPr lvl="1"/>
            <a:r>
              <a:rPr lang="en-US" sz="1800" kern="0" dirty="0" smtClean="0"/>
              <a:t>Two displayed at a time</a:t>
            </a:r>
          </a:p>
          <a:p>
            <a:pPr lvl="1"/>
            <a:r>
              <a:rPr lang="en-US" sz="1800" kern="0" dirty="0" smtClean="0"/>
              <a:t>Left Box is the READY to activate (don’t bite off on this as your current selection)</a:t>
            </a:r>
          </a:p>
          <a:p>
            <a:pPr lvl="1"/>
            <a:r>
              <a:rPr lang="en-US" sz="1800" kern="0" dirty="0" smtClean="0"/>
              <a:t>Right Box is the NEXT to activate</a:t>
            </a:r>
          </a:p>
          <a:p>
            <a:pPr lvl="1"/>
            <a:r>
              <a:rPr lang="en-US" sz="1800" kern="0" dirty="0" smtClean="0"/>
              <a:t>Ripple Intervals displayed as well</a:t>
            </a:r>
          </a:p>
          <a:p>
            <a:pPr lvl="1"/>
            <a:r>
              <a:rPr lang="en-US" sz="1800" kern="0" dirty="0" smtClean="0"/>
              <a:t>Once a profile is selected you will not see that profile # in the Status section</a:t>
            </a:r>
          </a:p>
          <a:p>
            <a:pPr lvl="1"/>
            <a:endParaRPr lang="en-US" sz="1800" kern="0" dirty="0"/>
          </a:p>
        </p:txBody>
      </p:sp>
      <p:cxnSp>
        <p:nvCxnSpPr>
          <p:cNvPr id="7" name="Straight Arrow Connector 6"/>
          <p:cNvCxnSpPr/>
          <p:nvPr/>
        </p:nvCxnSpPr>
        <p:spPr bwMode="auto">
          <a:xfrm flipV="1">
            <a:off x="4029075" y="3400425"/>
            <a:ext cx="4333875" cy="1381126"/>
          </a:xfrm>
          <a:prstGeom prst="straightConnector1">
            <a:avLst/>
          </a:prstGeom>
          <a:noFill/>
          <a:ln w="952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3263325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Launch Status Page Changes</a:t>
            </a:r>
            <a:endParaRPr lang="en-US" dirty="0"/>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4013874" y="1321710"/>
            <a:ext cx="6379807" cy="4962072"/>
          </a:xfrm>
          <a:prstGeom prst="rect">
            <a:avLst/>
          </a:prstGeom>
        </p:spPr>
      </p:pic>
      <p:sp>
        <p:nvSpPr>
          <p:cNvPr id="6" name="Content Placeholder 1"/>
          <p:cNvSpPr txBox="1">
            <a:spLocks/>
          </p:cNvSpPr>
          <p:nvPr/>
        </p:nvSpPr>
        <p:spPr>
          <a:xfrm>
            <a:off x="264317" y="1313530"/>
            <a:ext cx="3564733" cy="4239546"/>
          </a:xfrm>
          <a:prstGeom prst="rect">
            <a:avLst/>
          </a:prstGeom>
        </p:spPr>
        <p:txBody>
          <a:bodyPr/>
          <a:lstStyle>
            <a:lvl1pPr marL="285750" indent="-285750" algn="l" rtl="0" eaLnBrk="0" fontAlgn="base" hangingPunct="0">
              <a:spcBef>
                <a:spcPct val="20000"/>
              </a:spcBef>
              <a:spcAft>
                <a:spcPct val="0"/>
              </a:spcAft>
              <a:buClr>
                <a:srgbClr val="0C2D83"/>
              </a:buClr>
              <a:buSzPct val="80000"/>
              <a:buFont typeface="Wingdings" pitchFamily="2" charset="2"/>
              <a:buChar char="n"/>
              <a:defRPr sz="2400" b="1">
                <a:solidFill>
                  <a:schemeClr val="tx1"/>
                </a:solidFill>
                <a:latin typeface="+mn-lt"/>
                <a:ea typeface="+mn-ea"/>
                <a:cs typeface="+mn-cs"/>
              </a:defRPr>
            </a:lvl1pPr>
            <a:lvl2pPr marL="688975" indent="-282575" algn="l" rtl="0" eaLnBrk="0" fontAlgn="base" hangingPunct="0">
              <a:spcBef>
                <a:spcPct val="20000"/>
              </a:spcBef>
              <a:spcAft>
                <a:spcPct val="0"/>
              </a:spcAft>
              <a:buClr>
                <a:srgbClr val="0C2D83"/>
              </a:buClr>
              <a:buSzPct val="80000"/>
              <a:buFont typeface="Wingdings" pitchFamily="2" charset="2"/>
              <a:buChar char="n"/>
              <a:defRPr sz="2400" b="1">
                <a:solidFill>
                  <a:schemeClr val="tx1"/>
                </a:solidFill>
                <a:latin typeface="+mn-lt"/>
              </a:defRPr>
            </a:lvl2pPr>
            <a:lvl3pPr marL="1027113" indent="-223838" algn="l" rtl="0" eaLnBrk="0" fontAlgn="base" hangingPunct="0">
              <a:spcBef>
                <a:spcPct val="20000"/>
              </a:spcBef>
              <a:spcAft>
                <a:spcPct val="0"/>
              </a:spcAft>
              <a:buClr>
                <a:srgbClr val="0C2D83"/>
              </a:buClr>
              <a:buSzPct val="80000"/>
              <a:buFont typeface="Wingdings" pitchFamily="2" charset="2"/>
              <a:buChar char="n"/>
              <a:defRPr sz="2400" b="1">
                <a:solidFill>
                  <a:schemeClr val="tx1"/>
                </a:solidFill>
                <a:latin typeface="+mn-lt"/>
              </a:defRPr>
            </a:lvl3pPr>
            <a:lvl4pPr marL="1600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9pPr>
          </a:lstStyle>
          <a:p>
            <a:r>
              <a:rPr lang="en-US" sz="1800" kern="0" dirty="0" smtClean="0"/>
              <a:t>Updates</a:t>
            </a:r>
          </a:p>
          <a:p>
            <a:pPr lvl="1"/>
            <a:r>
              <a:rPr lang="en-US" sz="1800" kern="0" dirty="0" smtClean="0"/>
              <a:t>PRF Code and Airburst Option</a:t>
            </a:r>
          </a:p>
          <a:p>
            <a:pPr lvl="1"/>
            <a:r>
              <a:rPr lang="en-US" sz="1800" kern="0" dirty="0" smtClean="0"/>
              <a:t>GBU IBIT button displayed</a:t>
            </a:r>
          </a:p>
          <a:p>
            <a:pPr lvl="1"/>
            <a:r>
              <a:rPr lang="en-US" sz="1800" kern="0" dirty="0" smtClean="0"/>
              <a:t>Weapon Profiles display</a:t>
            </a:r>
          </a:p>
          <a:p>
            <a:pPr lvl="1"/>
            <a:r>
              <a:rPr lang="en-US" sz="1800" dirty="0"/>
              <a:t>PRF N/A for GBU-38</a:t>
            </a:r>
          </a:p>
          <a:p>
            <a:pPr lvl="1"/>
            <a:r>
              <a:rPr lang="en-US" sz="1800" dirty="0"/>
              <a:t>TXA Quality moved</a:t>
            </a:r>
          </a:p>
          <a:p>
            <a:pPr lvl="1"/>
            <a:r>
              <a:rPr lang="en-US" sz="1800" dirty="0"/>
              <a:t>Staple Transition no longer shown</a:t>
            </a:r>
          </a:p>
          <a:p>
            <a:pPr lvl="1"/>
            <a:endParaRPr lang="en-US" sz="1800" kern="0" dirty="0"/>
          </a:p>
        </p:txBody>
      </p:sp>
    </p:spTree>
    <p:extLst>
      <p:ext uri="{BB962C8B-B14F-4D97-AF65-F5344CB8AC3E}">
        <p14:creationId xmlns:p14="http://schemas.microsoft.com/office/powerpoint/2010/main" val="35317427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sp>
        <p:nvSpPr>
          <p:cNvPr id="5" name="Title 4"/>
          <p:cNvSpPr>
            <a:spLocks noGrp="1"/>
          </p:cNvSpPr>
          <p:nvPr>
            <p:ph type="title"/>
          </p:nvPr>
        </p:nvSpPr>
        <p:spPr/>
        <p:txBody>
          <a:bodyPr/>
          <a:lstStyle/>
          <a:p>
            <a:pPr algn="ctr"/>
            <a:r>
              <a:rPr lang="en-US" dirty="0" smtClean="0"/>
              <a:t>Weapon Profile using HOTAS</a:t>
            </a:r>
            <a:endParaRPr lang="en-US" dirty="0"/>
          </a:p>
        </p:txBody>
      </p:sp>
      <p:pic>
        <p:nvPicPr>
          <p:cNvPr id="6" name="Picture 5"/>
          <p:cNvPicPr>
            <a:picLocks noChangeAspect="1"/>
          </p:cNvPicPr>
          <p:nvPr/>
        </p:nvPicPr>
        <p:blipFill>
          <a:blip r:embed="rId2"/>
          <a:stretch>
            <a:fillRect/>
          </a:stretch>
        </p:blipFill>
        <p:spPr>
          <a:xfrm>
            <a:off x="939315" y="1444176"/>
            <a:ext cx="4242785" cy="4547049"/>
          </a:xfrm>
          <a:prstGeom prst="rect">
            <a:avLst/>
          </a:prstGeom>
        </p:spPr>
      </p:pic>
      <p:pic>
        <p:nvPicPr>
          <p:cNvPr id="9" name="Picture 8"/>
          <p:cNvPicPr>
            <a:picLocks noChangeAspect="1"/>
          </p:cNvPicPr>
          <p:nvPr/>
        </p:nvPicPr>
        <p:blipFill>
          <a:blip r:embed="rId3"/>
          <a:stretch>
            <a:fillRect/>
          </a:stretch>
        </p:blipFill>
        <p:spPr>
          <a:xfrm>
            <a:off x="6647576" y="1425126"/>
            <a:ext cx="4414457" cy="4566099"/>
          </a:xfrm>
          <a:prstGeom prst="rect">
            <a:avLst/>
          </a:prstGeom>
        </p:spPr>
      </p:pic>
      <p:sp>
        <p:nvSpPr>
          <p:cNvPr id="2" name="TextBox 1"/>
          <p:cNvSpPr txBox="1"/>
          <p:nvPr/>
        </p:nvSpPr>
        <p:spPr>
          <a:xfrm>
            <a:off x="5091159" y="2584790"/>
            <a:ext cx="1647358" cy="2462213"/>
          </a:xfrm>
          <a:prstGeom prst="rect">
            <a:avLst/>
          </a:prstGeom>
          <a:noFill/>
        </p:spPr>
        <p:txBody>
          <a:bodyPr wrap="square" rtlCol="0">
            <a:spAutoFit/>
          </a:bodyPr>
          <a:lstStyle/>
          <a:p>
            <a:r>
              <a:rPr lang="en-US" sz="1400" dirty="0" smtClean="0">
                <a:solidFill>
                  <a:srgbClr val="FF0000"/>
                </a:solidFill>
              </a:rPr>
              <a:t>Just like Rifle, you need to press and hold the red button for a second, the status area should black out for a sec and then come back with the selected profile </a:t>
            </a:r>
            <a:r>
              <a:rPr lang="en-US" sz="1400" b="1" u="sng" dirty="0" err="1" smtClean="0">
                <a:solidFill>
                  <a:srgbClr val="FF0000"/>
                </a:solidFill>
              </a:rPr>
              <a:t>ie</a:t>
            </a:r>
            <a:r>
              <a:rPr lang="en-US" sz="1400" b="1" u="sng" dirty="0" smtClean="0">
                <a:solidFill>
                  <a:srgbClr val="FF0000"/>
                </a:solidFill>
              </a:rPr>
              <a:t>: don’t quick pickle</a:t>
            </a:r>
            <a:endParaRPr lang="en-US" sz="1400" b="1" u="sng" dirty="0">
              <a:solidFill>
                <a:srgbClr val="FF0000"/>
              </a:solidFill>
            </a:endParaRPr>
          </a:p>
        </p:txBody>
      </p:sp>
    </p:spTree>
    <p:extLst>
      <p:ext uri="{BB962C8B-B14F-4D97-AF65-F5344CB8AC3E}">
        <p14:creationId xmlns:p14="http://schemas.microsoft.com/office/powerpoint/2010/main" val="4632238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Similar HUD View as GBU-38 for Static</a:t>
            </a:r>
            <a:endParaRPr lang="en-US" dirty="0"/>
          </a:p>
        </p:txBody>
      </p:sp>
      <p:sp>
        <p:nvSpPr>
          <p:cNvPr id="4" name="Slide Number Placeholder 3"/>
          <p:cNvSpPr>
            <a:spLocks noGrp="1"/>
          </p:cNvSpPr>
          <p:nvPr>
            <p:ph type="sldNum" sz="quarter" idx="12"/>
          </p:nvPr>
        </p:nvSpPr>
        <p:spPr/>
        <p:txBody>
          <a:bodyPr/>
          <a:lstStyle/>
          <a:p>
            <a:pPr fontAlgn="base">
              <a:spcBef>
                <a:spcPct val="0"/>
              </a:spcBef>
              <a:spcAft>
                <a:spcPct val="0"/>
              </a:spcAft>
            </a:pPr>
            <a:fld id="{4E9EBC09-8728-46F0-99E6-7C066CF6AFEC}" type="slidenum">
              <a:rPr lang="en-US" b="1" smtClean="0">
                <a:solidFill>
                  <a:srgbClr val="000000"/>
                </a:solidFill>
              </a:rPr>
              <a:pPr fontAlgn="base">
                <a:spcBef>
                  <a:spcPct val="0"/>
                </a:spcBef>
                <a:spcAft>
                  <a:spcPct val="0"/>
                </a:spcAft>
              </a:pPr>
              <a:t>46</a:t>
            </a:fld>
            <a:endParaRPr lang="en-US" b="1" dirty="0">
              <a:solidFill>
                <a:srgbClr val="000000"/>
              </a:solidFill>
            </a:endParaRPr>
          </a:p>
        </p:txBody>
      </p:sp>
      <p:pic>
        <p:nvPicPr>
          <p:cNvPr id="5" name="Picture 4"/>
          <p:cNvPicPr>
            <a:picLocks noChangeAspect="1"/>
          </p:cNvPicPr>
          <p:nvPr/>
        </p:nvPicPr>
        <p:blipFill>
          <a:blip r:embed="rId3"/>
          <a:stretch>
            <a:fillRect/>
          </a:stretch>
        </p:blipFill>
        <p:spPr>
          <a:xfrm>
            <a:off x="3109090" y="1375398"/>
            <a:ext cx="5848443" cy="4938664"/>
          </a:xfrm>
          <a:prstGeom prst="rect">
            <a:avLst/>
          </a:prstGeom>
        </p:spPr>
      </p:pic>
      <p:sp>
        <p:nvSpPr>
          <p:cNvPr id="6" name="Rectangle 5"/>
          <p:cNvSpPr/>
          <p:nvPr/>
        </p:nvSpPr>
        <p:spPr bwMode="auto">
          <a:xfrm>
            <a:off x="4535774" y="5054205"/>
            <a:ext cx="2563201" cy="508354"/>
          </a:xfrm>
          <a:prstGeom prst="rect">
            <a:avLst/>
          </a:prstGeom>
          <a:noFill/>
          <a:ln w="28575"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a:latin typeface="Times New Roman" pitchFamily="18" charset="0"/>
            </a:endParaRPr>
          </a:p>
        </p:txBody>
      </p:sp>
      <p:cxnSp>
        <p:nvCxnSpPr>
          <p:cNvPr id="8" name="Straight Arrow Connector 7"/>
          <p:cNvCxnSpPr/>
          <p:nvPr/>
        </p:nvCxnSpPr>
        <p:spPr bwMode="auto">
          <a:xfrm>
            <a:off x="2710561" y="5054205"/>
            <a:ext cx="1464172" cy="198084"/>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sp>
        <p:nvSpPr>
          <p:cNvPr id="9" name="TextBox 8"/>
          <p:cNvSpPr txBox="1"/>
          <p:nvPr/>
        </p:nvSpPr>
        <p:spPr>
          <a:xfrm>
            <a:off x="1915161" y="4522792"/>
            <a:ext cx="1360310" cy="461665"/>
          </a:xfrm>
          <a:prstGeom prst="rect">
            <a:avLst/>
          </a:prstGeom>
          <a:noFill/>
        </p:spPr>
        <p:txBody>
          <a:bodyPr wrap="square" rtlCol="0">
            <a:spAutoFit/>
          </a:bodyPr>
          <a:lstStyle/>
          <a:p>
            <a:pPr algn="ctr"/>
            <a:r>
              <a:rPr lang="en-US" sz="1200" dirty="0"/>
              <a:t>Horizontal LAR staple</a:t>
            </a:r>
          </a:p>
        </p:txBody>
      </p:sp>
      <p:cxnSp>
        <p:nvCxnSpPr>
          <p:cNvPr id="10" name="Straight Arrow Connector 9"/>
          <p:cNvCxnSpPr/>
          <p:nvPr/>
        </p:nvCxnSpPr>
        <p:spPr bwMode="auto">
          <a:xfrm>
            <a:off x="2869916" y="5953691"/>
            <a:ext cx="2149163" cy="0"/>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sp>
        <p:nvSpPr>
          <p:cNvPr id="12" name="TextBox 11"/>
          <p:cNvSpPr txBox="1"/>
          <p:nvPr/>
        </p:nvSpPr>
        <p:spPr>
          <a:xfrm>
            <a:off x="2060048" y="5538194"/>
            <a:ext cx="1042988" cy="646331"/>
          </a:xfrm>
          <a:prstGeom prst="rect">
            <a:avLst/>
          </a:prstGeom>
          <a:noFill/>
        </p:spPr>
        <p:txBody>
          <a:bodyPr wrap="square" rtlCol="0">
            <a:spAutoFit/>
          </a:bodyPr>
          <a:lstStyle/>
          <a:p>
            <a:pPr algn="ctr"/>
            <a:r>
              <a:rPr lang="en-US" dirty="0"/>
              <a:t>Weapon Icons</a:t>
            </a:r>
          </a:p>
        </p:txBody>
      </p:sp>
      <p:cxnSp>
        <p:nvCxnSpPr>
          <p:cNvPr id="15" name="Straight Arrow Connector 14"/>
          <p:cNvCxnSpPr/>
          <p:nvPr/>
        </p:nvCxnSpPr>
        <p:spPr bwMode="auto">
          <a:xfrm flipH="1">
            <a:off x="6283977" y="4204897"/>
            <a:ext cx="2799877" cy="1161130"/>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cxnSp>
        <p:nvCxnSpPr>
          <p:cNvPr id="20" name="Straight Arrow Connector 19"/>
          <p:cNvCxnSpPr/>
          <p:nvPr/>
        </p:nvCxnSpPr>
        <p:spPr bwMode="auto">
          <a:xfrm flipH="1" flipV="1">
            <a:off x="7862198" y="3570689"/>
            <a:ext cx="1339609" cy="223356"/>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sp>
        <p:nvSpPr>
          <p:cNvPr id="22" name="TextBox 21"/>
          <p:cNvSpPr txBox="1"/>
          <p:nvPr/>
        </p:nvSpPr>
        <p:spPr>
          <a:xfrm>
            <a:off x="8985527" y="3824983"/>
            <a:ext cx="1225272" cy="646331"/>
          </a:xfrm>
          <a:prstGeom prst="rect">
            <a:avLst/>
          </a:prstGeom>
          <a:noFill/>
        </p:spPr>
        <p:txBody>
          <a:bodyPr wrap="square" rtlCol="0">
            <a:spAutoFit/>
          </a:bodyPr>
          <a:lstStyle/>
          <a:p>
            <a:pPr algn="ctr"/>
            <a:r>
              <a:rPr lang="en-US" dirty="0"/>
              <a:t>Zone LAR brackets</a:t>
            </a:r>
          </a:p>
        </p:txBody>
      </p:sp>
      <p:cxnSp>
        <p:nvCxnSpPr>
          <p:cNvPr id="23" name="Straight Arrow Connector 22"/>
          <p:cNvCxnSpPr/>
          <p:nvPr/>
        </p:nvCxnSpPr>
        <p:spPr bwMode="auto">
          <a:xfrm flipH="1" flipV="1">
            <a:off x="6167402" y="5513456"/>
            <a:ext cx="2950285" cy="420857"/>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sp>
        <p:nvSpPr>
          <p:cNvPr id="25" name="TextBox 24"/>
          <p:cNvSpPr txBox="1"/>
          <p:nvPr/>
        </p:nvSpPr>
        <p:spPr>
          <a:xfrm>
            <a:off x="8884565" y="5538193"/>
            <a:ext cx="1499652" cy="646331"/>
          </a:xfrm>
          <a:prstGeom prst="rect">
            <a:avLst/>
          </a:prstGeom>
          <a:noFill/>
        </p:spPr>
        <p:txBody>
          <a:bodyPr wrap="square" rtlCol="0">
            <a:spAutoFit/>
          </a:bodyPr>
          <a:lstStyle/>
          <a:p>
            <a:pPr algn="ctr"/>
            <a:r>
              <a:rPr lang="en-US" dirty="0"/>
              <a:t>Range LAR triangle</a:t>
            </a:r>
          </a:p>
        </p:txBody>
      </p:sp>
      <p:cxnSp>
        <p:nvCxnSpPr>
          <p:cNvPr id="26" name="Straight Arrow Connector 25"/>
          <p:cNvCxnSpPr/>
          <p:nvPr/>
        </p:nvCxnSpPr>
        <p:spPr bwMode="auto">
          <a:xfrm flipH="1">
            <a:off x="7931599" y="2097211"/>
            <a:ext cx="1102811" cy="132652"/>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sp>
        <p:nvSpPr>
          <p:cNvPr id="27" name="TextBox 26"/>
          <p:cNvSpPr txBox="1"/>
          <p:nvPr/>
        </p:nvSpPr>
        <p:spPr>
          <a:xfrm>
            <a:off x="8901294" y="1799134"/>
            <a:ext cx="1482923" cy="646331"/>
          </a:xfrm>
          <a:prstGeom prst="rect">
            <a:avLst/>
          </a:prstGeom>
          <a:noFill/>
        </p:spPr>
        <p:txBody>
          <a:bodyPr wrap="square" rtlCol="0">
            <a:spAutoFit/>
          </a:bodyPr>
          <a:lstStyle/>
          <a:p>
            <a:pPr algn="ctr"/>
            <a:r>
              <a:rPr lang="en-US" dirty="0"/>
              <a:t>Range LAR triangle</a:t>
            </a:r>
          </a:p>
        </p:txBody>
      </p:sp>
      <p:cxnSp>
        <p:nvCxnSpPr>
          <p:cNvPr id="29" name="Straight Arrow Connector 28"/>
          <p:cNvCxnSpPr/>
          <p:nvPr/>
        </p:nvCxnSpPr>
        <p:spPr bwMode="auto">
          <a:xfrm flipH="1" flipV="1">
            <a:off x="7895613" y="2994356"/>
            <a:ext cx="976815" cy="21271"/>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sp>
        <p:nvSpPr>
          <p:cNvPr id="30" name="TextBox 29"/>
          <p:cNvSpPr txBox="1"/>
          <p:nvPr/>
        </p:nvSpPr>
        <p:spPr>
          <a:xfrm>
            <a:off x="8884565" y="2869893"/>
            <a:ext cx="1042988" cy="369332"/>
          </a:xfrm>
          <a:prstGeom prst="rect">
            <a:avLst/>
          </a:prstGeom>
          <a:noFill/>
        </p:spPr>
        <p:txBody>
          <a:bodyPr wrap="square" rtlCol="0">
            <a:spAutoFit/>
          </a:bodyPr>
          <a:lstStyle/>
          <a:p>
            <a:pPr algn="ctr"/>
            <a:r>
              <a:rPr lang="en-US" dirty="0"/>
              <a:t>Opt Dot</a:t>
            </a:r>
          </a:p>
        </p:txBody>
      </p:sp>
      <p:pic>
        <p:nvPicPr>
          <p:cNvPr id="7" name="Picture 6"/>
          <p:cNvPicPr>
            <a:picLocks noChangeAspect="1"/>
          </p:cNvPicPr>
          <p:nvPr/>
        </p:nvPicPr>
        <p:blipFill>
          <a:blip r:embed="rId4"/>
          <a:stretch>
            <a:fillRect/>
          </a:stretch>
        </p:blipFill>
        <p:spPr>
          <a:xfrm>
            <a:off x="5993801" y="5580543"/>
            <a:ext cx="420699" cy="707541"/>
          </a:xfrm>
          <a:prstGeom prst="rect">
            <a:avLst/>
          </a:prstGeom>
        </p:spPr>
      </p:pic>
      <p:pic>
        <p:nvPicPr>
          <p:cNvPr id="21" name="Picture 20"/>
          <p:cNvPicPr>
            <a:picLocks noChangeAspect="1"/>
          </p:cNvPicPr>
          <p:nvPr/>
        </p:nvPicPr>
        <p:blipFill>
          <a:blip r:embed="rId5"/>
          <a:stretch>
            <a:fillRect/>
          </a:stretch>
        </p:blipFill>
        <p:spPr>
          <a:xfrm>
            <a:off x="182436" y="1375398"/>
            <a:ext cx="1859385" cy="2465846"/>
          </a:xfrm>
          <a:prstGeom prst="rect">
            <a:avLst/>
          </a:prstGeom>
        </p:spPr>
      </p:pic>
      <p:pic>
        <p:nvPicPr>
          <p:cNvPr id="24" name="Picture 23"/>
          <p:cNvPicPr>
            <a:picLocks noChangeAspect="1"/>
          </p:cNvPicPr>
          <p:nvPr/>
        </p:nvPicPr>
        <p:blipFill>
          <a:blip r:embed="rId6"/>
          <a:stretch>
            <a:fillRect/>
          </a:stretch>
        </p:blipFill>
        <p:spPr>
          <a:xfrm>
            <a:off x="191129" y="4046626"/>
            <a:ext cx="1896466" cy="2338109"/>
          </a:xfrm>
          <a:prstGeom prst="rect">
            <a:avLst/>
          </a:prstGeom>
        </p:spPr>
      </p:pic>
    </p:spTree>
    <p:extLst>
      <p:ext uri="{BB962C8B-B14F-4D97-AF65-F5344CB8AC3E}">
        <p14:creationId xmlns:p14="http://schemas.microsoft.com/office/powerpoint/2010/main" val="3281829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endParaRPr lang="en-US"/>
          </a:p>
        </p:txBody>
      </p:sp>
      <p:sp>
        <p:nvSpPr>
          <p:cNvPr id="12" name="Text Placeholder 11"/>
          <p:cNvSpPr>
            <a:spLocks noGrp="1"/>
          </p:cNvSpPr>
          <p:nvPr>
            <p:ph type="body" sz="quarter" idx="11"/>
          </p:nvPr>
        </p:nvSpPr>
        <p:spPr/>
        <p:txBody>
          <a:bodyPr/>
          <a:lstStyle/>
          <a:p>
            <a:endParaRPr lang="en-US"/>
          </a:p>
        </p:txBody>
      </p:sp>
      <p:sp>
        <p:nvSpPr>
          <p:cNvPr id="5" name="Title 4"/>
          <p:cNvSpPr>
            <a:spLocks noGrp="1"/>
          </p:cNvSpPr>
          <p:nvPr>
            <p:ph type="title"/>
          </p:nvPr>
        </p:nvSpPr>
        <p:spPr/>
        <p:txBody>
          <a:bodyPr/>
          <a:lstStyle/>
          <a:p>
            <a:pPr algn="ctr"/>
            <a:r>
              <a:rPr lang="en-US" dirty="0" smtClean="0"/>
              <a:t>JDAM LAR (Moving Targets)</a:t>
            </a:r>
            <a:endParaRPr lang="en-US" dirty="0"/>
          </a:p>
        </p:txBody>
      </p:sp>
      <p:sp>
        <p:nvSpPr>
          <p:cNvPr id="9" name="Content Placeholder 1"/>
          <p:cNvSpPr txBox="1">
            <a:spLocks/>
          </p:cNvSpPr>
          <p:nvPr/>
        </p:nvSpPr>
        <p:spPr bwMode="auto">
          <a:xfrm>
            <a:off x="607411" y="1359984"/>
            <a:ext cx="5608905" cy="5009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85750" indent="-285750" algn="l" rtl="0" eaLnBrk="0" fontAlgn="base" hangingPunct="0">
              <a:spcBef>
                <a:spcPct val="20000"/>
              </a:spcBef>
              <a:spcAft>
                <a:spcPct val="0"/>
              </a:spcAft>
              <a:buClr>
                <a:srgbClr val="0C2D83"/>
              </a:buClr>
              <a:buSzPct val="80000"/>
              <a:buFont typeface="Wingdings" pitchFamily="2" charset="2"/>
              <a:buChar char="n"/>
              <a:defRPr sz="2400" b="1">
                <a:solidFill>
                  <a:schemeClr val="tx1"/>
                </a:solidFill>
                <a:latin typeface="+mn-lt"/>
                <a:ea typeface="+mn-ea"/>
                <a:cs typeface="+mn-cs"/>
              </a:defRPr>
            </a:lvl1pPr>
            <a:lvl2pPr marL="688975" indent="-282575" algn="l" rtl="0" eaLnBrk="0" fontAlgn="base" hangingPunct="0">
              <a:spcBef>
                <a:spcPct val="20000"/>
              </a:spcBef>
              <a:spcAft>
                <a:spcPct val="0"/>
              </a:spcAft>
              <a:buClr>
                <a:srgbClr val="0C2D83"/>
              </a:buClr>
              <a:buSzPct val="80000"/>
              <a:buFont typeface="Wingdings" pitchFamily="2" charset="2"/>
              <a:buChar char="n"/>
              <a:defRPr sz="2000" b="1">
                <a:solidFill>
                  <a:schemeClr val="tx1"/>
                </a:solidFill>
                <a:latin typeface="+mn-lt"/>
              </a:defRPr>
            </a:lvl2pPr>
            <a:lvl3pPr marL="1027113" indent="-223838" algn="l" rtl="0" eaLnBrk="0" fontAlgn="base" hangingPunct="0">
              <a:spcBef>
                <a:spcPct val="20000"/>
              </a:spcBef>
              <a:spcAft>
                <a:spcPct val="0"/>
              </a:spcAft>
              <a:buClr>
                <a:srgbClr val="0C2D83"/>
              </a:buClr>
              <a:buSzPct val="80000"/>
              <a:buFont typeface="Wingdings" pitchFamily="2" charset="2"/>
              <a:buChar char="n"/>
              <a:defRPr sz="1800" b="1">
                <a:solidFill>
                  <a:schemeClr val="tx1"/>
                </a:solidFill>
                <a:latin typeface="+mn-lt"/>
              </a:defRPr>
            </a:lvl3pPr>
            <a:lvl4pPr marL="1373188" indent="-230188" algn="l" rtl="0" eaLnBrk="0" fontAlgn="base" hangingPunct="0">
              <a:spcBef>
                <a:spcPct val="20000"/>
              </a:spcBef>
              <a:spcAft>
                <a:spcPct val="0"/>
              </a:spcAft>
              <a:buClr>
                <a:srgbClr val="0C2D83"/>
              </a:buClr>
              <a:buSzPct val="80000"/>
              <a:buFont typeface="Arial" panose="020B0604020202020204" pitchFamily="34" charset="0"/>
              <a:buChar char="‒"/>
              <a:defRPr sz="1600" b="1">
                <a:solidFill>
                  <a:schemeClr val="tx1"/>
                </a:solidFill>
                <a:latin typeface="+mn-lt"/>
              </a:defRPr>
            </a:lvl4pPr>
            <a:lvl5pPr marL="20574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9pPr>
          </a:lstStyle>
          <a:p>
            <a:r>
              <a:rPr lang="en-US" sz="1600" dirty="0"/>
              <a:t>CEP 50 LAR</a:t>
            </a:r>
          </a:p>
          <a:p>
            <a:r>
              <a:rPr lang="en-US" sz="1600" dirty="0" smtClean="0"/>
              <a:t>Similar to HF </a:t>
            </a:r>
            <a:r>
              <a:rPr lang="en-US" sz="1600" dirty="0"/>
              <a:t>WEZ</a:t>
            </a:r>
          </a:p>
          <a:p>
            <a:r>
              <a:rPr lang="en-US" sz="1600" dirty="0"/>
              <a:t>LAR will not go away with bank, but JDAM is a level release weapon only </a:t>
            </a:r>
            <a:r>
              <a:rPr lang="en-US" sz="1600" dirty="0">
                <a:solidFill>
                  <a:srgbClr val="C00000"/>
                </a:solidFill>
              </a:rPr>
              <a:t>(considered +/-15deg according to Boeing)</a:t>
            </a:r>
          </a:p>
          <a:p>
            <a:r>
              <a:rPr lang="en-US" sz="1600" dirty="0"/>
              <a:t>LAR is limited to +/-5deg of Pitch, 35,000Ft HAE and moving target of 75mph (LAR will disappear if any of those conditions met)</a:t>
            </a:r>
          </a:p>
          <a:p>
            <a:r>
              <a:rPr lang="en-US" sz="1600" dirty="0"/>
              <a:t>2 Displays for LAR</a:t>
            </a:r>
          </a:p>
          <a:p>
            <a:pPr lvl="1"/>
            <a:r>
              <a:rPr lang="en-US" sz="1600" dirty="0"/>
              <a:t>Normal looking LAR that “flies” out in front of A/C</a:t>
            </a:r>
          </a:p>
          <a:p>
            <a:pPr lvl="1"/>
            <a:r>
              <a:rPr lang="en-US" sz="1600" dirty="0"/>
              <a:t>Staple LAR on the </a:t>
            </a:r>
            <a:r>
              <a:rPr lang="en-US" sz="1600" dirty="0" smtClean="0"/>
              <a:t>HUD w/run-in </a:t>
            </a:r>
            <a:r>
              <a:rPr lang="en-US" sz="1600" dirty="0"/>
              <a:t>line (use CP on staple for timing cues</a:t>
            </a:r>
            <a:r>
              <a:rPr lang="en-US" sz="1600" dirty="0" smtClean="0"/>
              <a:t>) on the tracker</a:t>
            </a:r>
            <a:endParaRPr lang="en-US" sz="1600" dirty="0"/>
          </a:p>
        </p:txBody>
      </p:sp>
      <p:pic>
        <p:nvPicPr>
          <p:cNvPr id="3" name="Picture 2"/>
          <p:cNvPicPr>
            <a:picLocks noChangeAspect="1"/>
          </p:cNvPicPr>
          <p:nvPr/>
        </p:nvPicPr>
        <p:blipFill>
          <a:blip r:embed="rId3"/>
          <a:stretch>
            <a:fillRect/>
          </a:stretch>
        </p:blipFill>
        <p:spPr>
          <a:xfrm>
            <a:off x="7043112" y="1372478"/>
            <a:ext cx="4555329" cy="4984268"/>
          </a:xfrm>
          <a:prstGeom prst="rect">
            <a:avLst/>
          </a:prstGeom>
        </p:spPr>
      </p:pic>
    </p:spTree>
    <p:extLst>
      <p:ext uri="{BB962C8B-B14F-4D97-AF65-F5344CB8AC3E}">
        <p14:creationId xmlns:p14="http://schemas.microsoft.com/office/powerpoint/2010/main" val="37018130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
        <p:nvSpPr>
          <p:cNvPr id="6" name="Title 5"/>
          <p:cNvSpPr>
            <a:spLocks noGrp="1"/>
          </p:cNvSpPr>
          <p:nvPr>
            <p:ph type="title"/>
          </p:nvPr>
        </p:nvSpPr>
        <p:spPr>
          <a:xfrm>
            <a:off x="771956" y="2972089"/>
            <a:ext cx="10244159" cy="913823"/>
          </a:xfrm>
        </p:spPr>
        <p:txBody>
          <a:bodyPr/>
          <a:lstStyle/>
          <a:p>
            <a:pPr algn="ctr"/>
            <a:r>
              <a:rPr lang="en-US" sz="6000" dirty="0" smtClean="0"/>
              <a:t>TACTICS</a:t>
            </a:r>
            <a:endParaRPr lang="en-US" sz="6000" dirty="0"/>
          </a:p>
        </p:txBody>
      </p:sp>
    </p:spTree>
    <p:extLst>
      <p:ext uri="{BB962C8B-B14F-4D97-AF65-F5344CB8AC3E}">
        <p14:creationId xmlns:p14="http://schemas.microsoft.com/office/powerpoint/2010/main" val="2144576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Direct-To GBU TTP</a:t>
            </a:r>
            <a:endParaRPr lang="en-US" dirty="0"/>
          </a:p>
        </p:txBody>
      </p:sp>
      <p:sp>
        <p:nvSpPr>
          <p:cNvPr id="3" name="Content Placeholder 2"/>
          <p:cNvSpPr>
            <a:spLocks noGrp="1"/>
          </p:cNvSpPr>
          <p:nvPr>
            <p:ph idx="1"/>
          </p:nvPr>
        </p:nvSpPr>
        <p:spPr/>
        <p:txBody>
          <a:bodyPr/>
          <a:lstStyle/>
          <a:p>
            <a:r>
              <a:rPr lang="en-US" dirty="0" smtClean="0"/>
              <a:t>The new Direct-To (Fly Here) function provides a stable, wind adjusted course for GBU run-ins</a:t>
            </a:r>
          </a:p>
          <a:p>
            <a:r>
              <a:rPr lang="en-US" dirty="0" smtClean="0"/>
              <a:t>3 Limitations</a:t>
            </a:r>
          </a:p>
          <a:p>
            <a:pPr lvl="1"/>
            <a:r>
              <a:rPr lang="en-US" sz="2000" dirty="0" smtClean="0"/>
              <a:t>Takes 2 actions to disable (HDD or Tracker) HDD faster</a:t>
            </a:r>
          </a:p>
          <a:p>
            <a:pPr lvl="1"/>
            <a:r>
              <a:rPr lang="en-US" sz="2000" dirty="0" smtClean="0"/>
              <a:t>Won’t specifically center FPM/BSL</a:t>
            </a:r>
          </a:p>
          <a:p>
            <a:pPr lvl="2"/>
            <a:r>
              <a:rPr lang="en-US" sz="2000" dirty="0"/>
              <a:t>If FPM/BSL not within 3-1 Shot Kill parameters: Turn Off, </a:t>
            </a:r>
            <a:r>
              <a:rPr lang="en-US" sz="2000" dirty="0" smtClean="0"/>
              <a:t>Center </a:t>
            </a:r>
            <a:r>
              <a:rPr lang="en-US" sz="2000" dirty="0"/>
              <a:t>FPM/BSL, </a:t>
            </a:r>
            <a:r>
              <a:rPr lang="en-US" sz="2000" dirty="0" smtClean="0"/>
              <a:t>reengage</a:t>
            </a:r>
          </a:p>
          <a:p>
            <a:pPr lvl="1"/>
            <a:r>
              <a:rPr lang="en-US" sz="2000" dirty="0" smtClean="0"/>
              <a:t>First time Direct-To is used it can take up to 10sec for initiation</a:t>
            </a:r>
          </a:p>
          <a:p>
            <a:pPr lvl="2"/>
            <a:r>
              <a:rPr lang="en-US" sz="2000" dirty="0" smtClean="0"/>
              <a:t>Transitioning from one D-To to another is much faster, so start one before</a:t>
            </a:r>
          </a:p>
          <a:p>
            <a:r>
              <a:rPr lang="en-US" dirty="0" smtClean="0"/>
              <a:t>For Timing attacks lead turn by 5 sec</a:t>
            </a:r>
          </a:p>
          <a:p>
            <a:r>
              <a:rPr lang="en-US" dirty="0" smtClean="0"/>
              <a:t>For all attacks, turn off @ 15 sec TTR to allow full control for post release maneuver (anti-nadir turn or level straight-thru)</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3835923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0637" y="199767"/>
            <a:ext cx="9042400" cy="1143000"/>
          </a:xfrm>
        </p:spPr>
        <p:txBody>
          <a:bodyPr/>
          <a:lstStyle/>
          <a:p>
            <a:pPr algn="ctr"/>
            <a:r>
              <a:rPr lang="en-US" sz="2800" dirty="0" smtClean="0"/>
              <a:t>GBU-38+DSU-38 Laser </a:t>
            </a:r>
            <a:r>
              <a:rPr lang="en-US" sz="2800" dirty="0"/>
              <a:t>Kit Assembly=GBU-54</a:t>
            </a:r>
          </a:p>
        </p:txBody>
      </p:sp>
      <p:sp>
        <p:nvSpPr>
          <p:cNvPr id="6" name="Content Placeholder 5"/>
          <p:cNvSpPr>
            <a:spLocks noGrp="1"/>
          </p:cNvSpPr>
          <p:nvPr>
            <p:ph idx="1"/>
          </p:nvPr>
        </p:nvSpPr>
        <p:spPr>
          <a:xfrm>
            <a:off x="1663518" y="2037902"/>
            <a:ext cx="2520855" cy="1367566"/>
          </a:xfrm>
        </p:spPr>
        <p:txBody>
          <a:bodyPr/>
          <a:lstStyle/>
          <a:p>
            <a:pPr marL="0" indent="0">
              <a:buNone/>
            </a:pPr>
            <a:r>
              <a:rPr lang="en-US" dirty="0" smtClean="0"/>
              <a:t>GBU-38 with </a:t>
            </a:r>
            <a:r>
              <a:rPr lang="en-US" dirty="0" smtClean="0">
                <a:solidFill>
                  <a:srgbClr val="FF0000"/>
                </a:solidFill>
              </a:rPr>
              <a:t>DSU-33 </a:t>
            </a:r>
            <a:r>
              <a:rPr lang="en-US" sz="1800" dirty="0" smtClean="0">
                <a:solidFill>
                  <a:srgbClr val="FF0000"/>
                </a:solidFill>
              </a:rPr>
              <a:t>(for HOB)</a:t>
            </a:r>
            <a:r>
              <a:rPr lang="en-US" dirty="0" smtClean="0"/>
              <a:t>		</a:t>
            </a:r>
            <a:endParaRPr lang="en-US" dirty="0"/>
          </a:p>
        </p:txBody>
      </p:sp>
      <p:pic>
        <p:nvPicPr>
          <p:cNvPr id="7" name="Picture 6"/>
          <p:cNvPicPr>
            <a:picLocks noChangeAspect="1"/>
          </p:cNvPicPr>
          <p:nvPr/>
        </p:nvPicPr>
        <p:blipFill>
          <a:blip r:embed="rId2"/>
          <a:stretch>
            <a:fillRect/>
          </a:stretch>
        </p:blipFill>
        <p:spPr>
          <a:xfrm>
            <a:off x="2107160" y="3002627"/>
            <a:ext cx="3538295" cy="2737159"/>
          </a:xfrm>
          <a:prstGeom prst="rect">
            <a:avLst/>
          </a:prstGeom>
        </p:spPr>
      </p:pic>
      <p:pic>
        <p:nvPicPr>
          <p:cNvPr id="8" name="Picture 7"/>
          <p:cNvPicPr>
            <a:picLocks noChangeAspect="1"/>
          </p:cNvPicPr>
          <p:nvPr/>
        </p:nvPicPr>
        <p:blipFill>
          <a:blip r:embed="rId3"/>
          <a:stretch>
            <a:fillRect/>
          </a:stretch>
        </p:blipFill>
        <p:spPr>
          <a:xfrm>
            <a:off x="5864226" y="2721685"/>
            <a:ext cx="3876675" cy="3122816"/>
          </a:xfrm>
          <a:prstGeom prst="rect">
            <a:avLst/>
          </a:prstGeom>
        </p:spPr>
      </p:pic>
      <p:sp>
        <p:nvSpPr>
          <p:cNvPr id="9" name="Content Placeholder 5"/>
          <p:cNvSpPr txBox="1">
            <a:spLocks/>
          </p:cNvSpPr>
          <p:nvPr/>
        </p:nvSpPr>
        <p:spPr bwMode="auto">
          <a:xfrm>
            <a:off x="6550026" y="2037902"/>
            <a:ext cx="4095446" cy="13675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1">
                <a:solidFill>
                  <a:schemeClr val="tx1"/>
                </a:solidFill>
                <a:latin typeface="+mn-lt"/>
              </a:defRPr>
            </a:lvl2pPr>
            <a:lvl3pPr marL="1143000" indent="-228600" algn="l" rtl="0" eaLnBrk="0" fontAlgn="base" hangingPunct="0">
              <a:spcBef>
                <a:spcPct val="20000"/>
              </a:spcBef>
              <a:spcAft>
                <a:spcPct val="0"/>
              </a:spcAft>
              <a:buChar char="•"/>
              <a:defRPr sz="2000" b="1">
                <a:solidFill>
                  <a:schemeClr val="tx1"/>
                </a:solidFill>
                <a:latin typeface="+mn-lt"/>
              </a:defRPr>
            </a:lvl3pPr>
            <a:lvl4pPr marL="1600200" indent="-228600" algn="l" rtl="0" eaLnBrk="0" fontAlgn="base" hangingPunct="0">
              <a:spcBef>
                <a:spcPct val="20000"/>
              </a:spcBef>
              <a:spcAft>
                <a:spcPct val="0"/>
              </a:spcAft>
              <a:buChar char="–"/>
              <a:defRPr sz="2000" b="1">
                <a:solidFill>
                  <a:schemeClr val="tx1"/>
                </a:solidFill>
                <a:latin typeface="+mn-lt"/>
              </a:defRPr>
            </a:lvl4pPr>
            <a:lvl5pPr marL="2057400" indent="-228600" algn="l" rtl="0" eaLnBrk="0" fontAlgn="base" hangingPunct="0">
              <a:spcBef>
                <a:spcPct val="20000"/>
              </a:spcBef>
              <a:spcAft>
                <a:spcPct val="0"/>
              </a:spcAft>
              <a:buChar char="»"/>
              <a:defRPr sz="2000" b="1">
                <a:solidFill>
                  <a:schemeClr val="tx1"/>
                </a:solidFill>
                <a:latin typeface="+mn-lt"/>
              </a:defRPr>
            </a:lvl5pPr>
            <a:lvl6pPr marL="2514600" indent="-228600" algn="l" rtl="0" eaLnBrk="0" fontAlgn="base" hangingPunct="0">
              <a:spcBef>
                <a:spcPct val="20000"/>
              </a:spcBef>
              <a:spcAft>
                <a:spcPct val="0"/>
              </a:spcAft>
              <a:buChar char="»"/>
              <a:defRPr sz="2000" b="1">
                <a:solidFill>
                  <a:schemeClr val="tx1"/>
                </a:solidFill>
                <a:latin typeface="+mn-lt"/>
              </a:defRPr>
            </a:lvl6pPr>
            <a:lvl7pPr marL="2971800" indent="-228600" algn="l" rtl="0" eaLnBrk="0" fontAlgn="base" hangingPunct="0">
              <a:spcBef>
                <a:spcPct val="20000"/>
              </a:spcBef>
              <a:spcAft>
                <a:spcPct val="0"/>
              </a:spcAft>
              <a:buChar char="»"/>
              <a:defRPr sz="2000" b="1">
                <a:solidFill>
                  <a:schemeClr val="tx1"/>
                </a:solidFill>
                <a:latin typeface="+mn-lt"/>
              </a:defRPr>
            </a:lvl7pPr>
            <a:lvl8pPr marL="3429000" indent="-228600" algn="l" rtl="0" eaLnBrk="0" fontAlgn="base" hangingPunct="0">
              <a:spcBef>
                <a:spcPct val="20000"/>
              </a:spcBef>
              <a:spcAft>
                <a:spcPct val="0"/>
              </a:spcAft>
              <a:buChar char="»"/>
              <a:defRPr sz="2000" b="1">
                <a:solidFill>
                  <a:schemeClr val="tx1"/>
                </a:solidFill>
                <a:latin typeface="+mn-lt"/>
              </a:defRPr>
            </a:lvl8pPr>
            <a:lvl9pPr marL="3886200" indent="-228600" algn="l" rtl="0" eaLnBrk="0" fontAlgn="base" hangingPunct="0">
              <a:spcBef>
                <a:spcPct val="20000"/>
              </a:spcBef>
              <a:spcAft>
                <a:spcPct val="0"/>
              </a:spcAft>
              <a:buChar char="»"/>
              <a:defRPr sz="2000" b="1">
                <a:solidFill>
                  <a:schemeClr val="tx1"/>
                </a:solidFill>
                <a:latin typeface="+mn-lt"/>
              </a:defRPr>
            </a:lvl9pPr>
          </a:lstStyle>
          <a:p>
            <a:pPr marL="0" indent="0">
              <a:buNone/>
            </a:pPr>
            <a:r>
              <a:rPr lang="en-US" sz="2400" kern="0" dirty="0"/>
              <a:t>Laser Kit Assembly with </a:t>
            </a:r>
            <a:r>
              <a:rPr lang="en-US" sz="2400" kern="0" dirty="0">
                <a:solidFill>
                  <a:srgbClr val="FF0000"/>
                </a:solidFill>
              </a:rPr>
              <a:t>DSU-38</a:t>
            </a:r>
            <a:r>
              <a:rPr lang="en-US" sz="2400" kern="0" dirty="0"/>
              <a:t>	</a:t>
            </a:r>
            <a:r>
              <a:rPr lang="en-US" kern="0" dirty="0"/>
              <a:t>	</a:t>
            </a:r>
          </a:p>
        </p:txBody>
      </p:sp>
    </p:spTree>
    <p:extLst>
      <p:ext uri="{BB962C8B-B14F-4D97-AF65-F5344CB8AC3E}">
        <p14:creationId xmlns:p14="http://schemas.microsoft.com/office/powerpoint/2010/main" val="429580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Composite LAR</a:t>
            </a:r>
            <a:endParaRPr lang="en-US" dirty="0"/>
          </a:p>
        </p:txBody>
      </p:sp>
      <p:sp>
        <p:nvSpPr>
          <p:cNvPr id="3" name="Content Placeholder 2"/>
          <p:cNvSpPr>
            <a:spLocks noGrp="1"/>
          </p:cNvSpPr>
          <p:nvPr>
            <p:ph idx="1"/>
          </p:nvPr>
        </p:nvSpPr>
        <p:spPr/>
        <p:txBody>
          <a:bodyPr/>
          <a:lstStyle/>
          <a:p>
            <a:r>
              <a:rPr lang="en-US" dirty="0" smtClean="0"/>
              <a:t>2407 capable of dropping GBU-38 and GBU-54 simultaneously</a:t>
            </a:r>
          </a:p>
          <a:p>
            <a:r>
              <a:rPr lang="en-US" dirty="0" smtClean="0"/>
              <a:t>SMS will only show steering target on the Tracker</a:t>
            </a:r>
          </a:p>
          <a:p>
            <a:pPr lvl="1"/>
            <a:r>
              <a:rPr lang="en-US" sz="2000" dirty="0" smtClean="0"/>
              <a:t>Can use TRBs, OP Msn points, Collection List, or Manual SMS targets to display secondary target</a:t>
            </a:r>
          </a:p>
          <a:p>
            <a:r>
              <a:rPr lang="en-US" dirty="0" smtClean="0"/>
              <a:t>TW/HW attacks recommended (impacts will a few secs apart)</a:t>
            </a:r>
          </a:p>
          <a:p>
            <a:pPr lvl="1"/>
            <a:r>
              <a:rPr lang="en-US" sz="2000" dirty="0" smtClean="0"/>
              <a:t>Splitting the targets or aligning targets with run-in course makes very little difference on the LAR.  Prioritize winds for run in.</a:t>
            </a:r>
          </a:p>
          <a:p>
            <a:r>
              <a:rPr lang="en-US" dirty="0" smtClean="0"/>
              <a:t>Higher and Faster are best ways to increase LAR, in that order.</a:t>
            </a:r>
          </a:p>
          <a:p>
            <a:r>
              <a:rPr lang="en-US" dirty="0" smtClean="0"/>
              <a:t>Capable of offset targets up to 1500m</a:t>
            </a:r>
          </a:p>
          <a:p>
            <a:pPr lvl="1"/>
            <a:endParaRPr lang="en-US" dirty="0"/>
          </a:p>
        </p:txBody>
      </p:sp>
    </p:spTree>
    <p:extLst>
      <p:ext uri="{BB962C8B-B14F-4D97-AF65-F5344CB8AC3E}">
        <p14:creationId xmlns:p14="http://schemas.microsoft.com/office/powerpoint/2010/main" val="32729251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TOI Updates</a:t>
            </a:r>
            <a:endParaRPr lang="en-US" dirty="0"/>
          </a:p>
        </p:txBody>
      </p:sp>
      <p:sp>
        <p:nvSpPr>
          <p:cNvPr id="3" name="Content Placeholder 2"/>
          <p:cNvSpPr>
            <a:spLocks noGrp="1"/>
          </p:cNvSpPr>
          <p:nvPr>
            <p:ph idx="1"/>
          </p:nvPr>
        </p:nvSpPr>
        <p:spPr>
          <a:xfrm>
            <a:off x="406401" y="1327150"/>
            <a:ext cx="11248188" cy="5025524"/>
          </a:xfrm>
        </p:spPr>
        <p:txBody>
          <a:bodyPr/>
          <a:lstStyle/>
          <a:p>
            <a:r>
              <a:rPr lang="en-US" sz="1800" dirty="0" smtClean="0"/>
              <a:t>TOI now selectable between DPI and Tangential </a:t>
            </a:r>
          </a:p>
          <a:p>
            <a:pPr lvl="1"/>
            <a:r>
              <a:rPr lang="en-US" sz="1800" dirty="0" smtClean="0"/>
              <a:t>DPI will give you TOI for the actual target</a:t>
            </a:r>
          </a:p>
          <a:p>
            <a:pPr lvl="1"/>
            <a:r>
              <a:rPr lang="en-US" sz="1800" dirty="0" smtClean="0"/>
              <a:t>Tangential is the old way that timed to a point 90 off from the target</a:t>
            </a:r>
          </a:p>
          <a:p>
            <a:r>
              <a:rPr lang="en-US" sz="1800" dirty="0" smtClean="0"/>
              <a:t>JDAM TOI limited to Manual mode only</a:t>
            </a:r>
          </a:p>
          <a:p>
            <a:pPr lvl="1"/>
            <a:r>
              <a:rPr lang="en-US" sz="1800" dirty="0" smtClean="0"/>
              <a:t>Requires use of GBIT to develop manual LAR and TOF</a:t>
            </a:r>
          </a:p>
          <a:p>
            <a:r>
              <a:rPr lang="en-US" sz="1800" dirty="0" smtClean="0"/>
              <a:t>GBU-12 TOI works for both CCRP and Manual</a:t>
            </a:r>
          </a:p>
          <a:p>
            <a:pPr lvl="1"/>
            <a:r>
              <a:rPr lang="en-US" sz="1800" dirty="0" smtClean="0"/>
              <a:t>In CCRP it is using the Ballistic Release Point as the RDL</a:t>
            </a:r>
          </a:p>
          <a:p>
            <a:r>
              <a:rPr lang="en-US" sz="1800" dirty="0" smtClean="0"/>
              <a:t>HF TOI can be used in WEZ or Manual Modes</a:t>
            </a:r>
          </a:p>
          <a:p>
            <a:pPr lvl="1"/>
            <a:r>
              <a:rPr lang="en-US" sz="1800" dirty="0" smtClean="0"/>
              <a:t>In WEZ mode if you set RDL behind you (15km) your TOI becomes instantaneous (like in RMIT), but requires you be within a valid WEZ to display </a:t>
            </a:r>
          </a:p>
          <a:p>
            <a:pPr lvl="1"/>
            <a:r>
              <a:rPr lang="en-US" sz="1800" dirty="0" smtClean="0"/>
              <a:t>If you set an RDL (5km) you don’t need to be in a WEZ for it to show, but you have to be outside your RDL for it to be accurate, TOI will be based on release at RDL</a:t>
            </a:r>
          </a:p>
          <a:p>
            <a:r>
              <a:rPr lang="en-US" sz="1800" dirty="0" smtClean="0"/>
              <a:t>TOI is wind corrected using your Ground Speed, not exact winds so it lags.</a:t>
            </a:r>
          </a:p>
          <a:p>
            <a:r>
              <a:rPr lang="en-US" sz="1800" dirty="0" smtClean="0"/>
              <a:t>Notes: HF SMS TOI matches RMIT TOI +/-2 secs</a:t>
            </a:r>
          </a:p>
          <a:p>
            <a:pPr marL="803275" lvl="2" indent="0">
              <a:buNone/>
            </a:pPr>
            <a:r>
              <a:rPr lang="en-US" sz="1800" dirty="0"/>
              <a:t> </a:t>
            </a:r>
            <a:r>
              <a:rPr lang="en-US" sz="1800" dirty="0" smtClean="0"/>
              <a:t>   30</a:t>
            </a:r>
            <a:r>
              <a:rPr lang="en-US" sz="1800" baseline="30000" dirty="0" smtClean="0"/>
              <a:t>o</a:t>
            </a:r>
            <a:r>
              <a:rPr lang="en-US" sz="1800" dirty="0" smtClean="0"/>
              <a:t> </a:t>
            </a:r>
            <a:r>
              <a:rPr lang="en-US" sz="1800" dirty="0"/>
              <a:t>bank can make up about 3 secs and </a:t>
            </a:r>
            <a:r>
              <a:rPr lang="en-US" sz="1800" dirty="0" smtClean="0"/>
              <a:t>35</a:t>
            </a:r>
            <a:r>
              <a:rPr lang="en-US" sz="1800" baseline="30000" dirty="0"/>
              <a:t>o</a:t>
            </a:r>
            <a:r>
              <a:rPr lang="en-US" sz="1800" dirty="0" smtClean="0"/>
              <a:t> </a:t>
            </a:r>
            <a:r>
              <a:rPr lang="en-US" sz="1800" dirty="0"/>
              <a:t>bank about 6 secs from 180 </a:t>
            </a:r>
            <a:r>
              <a:rPr lang="en-US" sz="1800" dirty="0" smtClean="0"/>
              <a:t>out if you turn late</a:t>
            </a:r>
            <a:endParaRPr lang="en-US" sz="1800" dirty="0"/>
          </a:p>
          <a:p>
            <a:pPr marL="803275" lvl="2" indent="0">
              <a:buNone/>
            </a:pPr>
            <a:endParaRPr lang="en-US" sz="1800" dirty="0"/>
          </a:p>
        </p:txBody>
      </p:sp>
      <p:pic>
        <p:nvPicPr>
          <p:cNvPr id="4" name="Picture 3"/>
          <p:cNvPicPr>
            <a:picLocks noChangeAspect="1"/>
          </p:cNvPicPr>
          <p:nvPr/>
        </p:nvPicPr>
        <p:blipFill>
          <a:blip r:embed="rId2"/>
          <a:stretch>
            <a:fillRect/>
          </a:stretch>
        </p:blipFill>
        <p:spPr>
          <a:xfrm>
            <a:off x="8803552" y="1655656"/>
            <a:ext cx="2444416" cy="1550759"/>
          </a:xfrm>
          <a:prstGeom prst="rect">
            <a:avLst/>
          </a:prstGeom>
        </p:spPr>
      </p:pic>
    </p:spTree>
    <p:extLst>
      <p:ext uri="{BB962C8B-B14F-4D97-AF65-F5344CB8AC3E}">
        <p14:creationId xmlns:p14="http://schemas.microsoft.com/office/powerpoint/2010/main" val="32658368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TOI Limitations and Info</a:t>
            </a:r>
            <a:endParaRPr lang="en-US" dirty="0"/>
          </a:p>
        </p:txBody>
      </p:sp>
      <p:sp>
        <p:nvSpPr>
          <p:cNvPr id="3" name="Content Placeholder 2"/>
          <p:cNvSpPr>
            <a:spLocks noGrp="1"/>
          </p:cNvSpPr>
          <p:nvPr>
            <p:ph idx="1"/>
          </p:nvPr>
        </p:nvSpPr>
        <p:spPr/>
        <p:txBody>
          <a:bodyPr/>
          <a:lstStyle/>
          <a:p>
            <a:r>
              <a:rPr lang="en-US" dirty="0" smtClean="0"/>
              <a:t>TOI is wind adjusted, but it has trouble accounting for directional changes with strong winds (greater than 30kts)</a:t>
            </a:r>
          </a:p>
          <a:p>
            <a:r>
              <a:rPr lang="en-US" dirty="0" smtClean="0"/>
              <a:t>Executing timing from greater than 150 </a:t>
            </a:r>
            <a:r>
              <a:rPr lang="en-US" dirty="0" err="1" smtClean="0"/>
              <a:t>Az</a:t>
            </a:r>
            <a:r>
              <a:rPr lang="en-US" dirty="0" smtClean="0"/>
              <a:t> will usually make you late by about 15 sec unless you make bank corrections early</a:t>
            </a:r>
          </a:p>
          <a:p>
            <a:r>
              <a:rPr lang="en-US" dirty="0" smtClean="0"/>
              <a:t>If you see TOI changing, make major bank correction early and then correct back to </a:t>
            </a:r>
            <a:r>
              <a:rPr lang="en-US" dirty="0" err="1" smtClean="0"/>
              <a:t>Std</a:t>
            </a:r>
            <a:r>
              <a:rPr lang="en-US" dirty="0" smtClean="0"/>
              <a:t> Rate turn as needed</a:t>
            </a:r>
          </a:p>
          <a:p>
            <a:r>
              <a:rPr lang="en-US" dirty="0" smtClean="0"/>
              <a:t>Provide yourself with enough time on final to allow for timing corrections</a:t>
            </a:r>
          </a:p>
          <a:p>
            <a:r>
              <a:rPr lang="en-US" dirty="0" smtClean="0"/>
              <a:t>Make sure Roll Shaping is on to make an aggressive turn-in</a:t>
            </a:r>
          </a:p>
          <a:p>
            <a:r>
              <a:rPr lang="en-US" dirty="0" smtClean="0">
                <a:solidFill>
                  <a:srgbClr val="FFC000"/>
                </a:solidFill>
              </a:rPr>
              <a:t>Desired Distance </a:t>
            </a:r>
            <a:r>
              <a:rPr lang="en-US" dirty="0" smtClean="0"/>
              <a:t>in Release Settings Page </a:t>
            </a:r>
            <a:r>
              <a:rPr lang="en-US" u="sng" dirty="0" smtClean="0">
                <a:solidFill>
                  <a:srgbClr val="FFC000"/>
                </a:solidFill>
              </a:rPr>
              <a:t>must be on </a:t>
            </a:r>
            <a:r>
              <a:rPr lang="en-US" dirty="0" smtClean="0"/>
              <a:t>for TOI to display</a:t>
            </a:r>
          </a:p>
          <a:p>
            <a:endParaRPr lang="en-US" dirty="0"/>
          </a:p>
        </p:txBody>
      </p:sp>
    </p:spTree>
    <p:extLst>
      <p:ext uri="{BB962C8B-B14F-4D97-AF65-F5344CB8AC3E}">
        <p14:creationId xmlns:p14="http://schemas.microsoft.com/office/powerpoint/2010/main" val="3959300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GBU TOI TTPs</a:t>
            </a:r>
            <a:endParaRPr lang="en-US" dirty="0"/>
          </a:p>
        </p:txBody>
      </p:sp>
      <p:sp>
        <p:nvSpPr>
          <p:cNvPr id="3" name="Content Placeholder 2"/>
          <p:cNvSpPr>
            <a:spLocks noGrp="1"/>
          </p:cNvSpPr>
          <p:nvPr>
            <p:ph idx="1"/>
          </p:nvPr>
        </p:nvSpPr>
        <p:spPr>
          <a:xfrm>
            <a:off x="406401" y="1219200"/>
            <a:ext cx="10841567" cy="4324350"/>
          </a:xfrm>
        </p:spPr>
        <p:txBody>
          <a:bodyPr/>
          <a:lstStyle/>
          <a:p>
            <a:r>
              <a:rPr lang="en-US" dirty="0" smtClean="0"/>
              <a:t>Single GBU</a:t>
            </a:r>
          </a:p>
          <a:p>
            <a:pPr lvl="1"/>
            <a:r>
              <a:rPr lang="en-US" dirty="0" smtClean="0"/>
              <a:t>Hold 4-6nm, Figure 8, Turns into the </a:t>
            </a:r>
            <a:r>
              <a:rPr lang="en-US" dirty="0" err="1" smtClean="0"/>
              <a:t>Tgt</a:t>
            </a:r>
            <a:r>
              <a:rPr lang="en-US" dirty="0" smtClean="0"/>
              <a:t>, 175TAS (to allow timing corrections)</a:t>
            </a:r>
          </a:p>
          <a:p>
            <a:pPr lvl="2"/>
            <a:r>
              <a:rPr lang="en-US" sz="2000" dirty="0" smtClean="0"/>
              <a:t>Technique 1: </a:t>
            </a:r>
          </a:p>
          <a:p>
            <a:pPr lvl="3"/>
            <a:r>
              <a:rPr lang="en-US" sz="1600" dirty="0" smtClean="0"/>
              <a:t>2 sec prior to TOI execute STD Rate turn in closest direction to </a:t>
            </a:r>
            <a:r>
              <a:rPr lang="en-US" sz="1600" dirty="0" err="1" smtClean="0"/>
              <a:t>Tgt</a:t>
            </a:r>
            <a:endParaRPr lang="en-US" sz="1600" dirty="0"/>
          </a:p>
          <a:p>
            <a:pPr lvl="3"/>
            <a:r>
              <a:rPr lang="en-US" sz="1600" dirty="0" smtClean="0"/>
              <a:t>Adjust bank angle to hold TOI constant, center BSL with FPM</a:t>
            </a:r>
          </a:p>
          <a:p>
            <a:pPr lvl="3"/>
            <a:r>
              <a:rPr lang="en-US" sz="1600" dirty="0" smtClean="0"/>
              <a:t>Make standard timing corrections on final to make TOI match TOT</a:t>
            </a:r>
            <a:endParaRPr lang="en-US" sz="2000" dirty="0" smtClean="0"/>
          </a:p>
          <a:p>
            <a:pPr lvl="2"/>
            <a:r>
              <a:rPr lang="en-US" sz="2000" dirty="0" smtClean="0"/>
              <a:t>Technique 2: </a:t>
            </a:r>
          </a:p>
          <a:p>
            <a:pPr lvl="3"/>
            <a:r>
              <a:rPr lang="en-US" sz="1600" dirty="0" smtClean="0"/>
              <a:t>During holding use Direct-To to on last leg of the hold to keep you 90 AZ </a:t>
            </a:r>
          </a:p>
          <a:p>
            <a:pPr lvl="4"/>
            <a:r>
              <a:rPr lang="en-US" sz="1600" dirty="0" smtClean="0"/>
              <a:t>Ensure STD Rate Mode is engaged in HDD  </a:t>
            </a:r>
          </a:p>
          <a:p>
            <a:pPr lvl="3"/>
            <a:r>
              <a:rPr lang="en-US" sz="1600" dirty="0" smtClean="0"/>
              <a:t>15 sec prior to TOI select fly here over the target</a:t>
            </a:r>
          </a:p>
          <a:p>
            <a:pPr lvl="3"/>
            <a:r>
              <a:rPr lang="en-US" sz="1600" dirty="0" smtClean="0"/>
              <a:t>Make </a:t>
            </a:r>
            <a:r>
              <a:rPr lang="en-US" sz="1600" dirty="0"/>
              <a:t>standard timing corrections on final to make TOI match </a:t>
            </a:r>
            <a:r>
              <a:rPr lang="en-US" sz="1600" dirty="0" smtClean="0"/>
              <a:t>TOT</a:t>
            </a:r>
          </a:p>
          <a:p>
            <a:pPr lvl="3"/>
            <a:r>
              <a:rPr lang="en-US" sz="1600" dirty="0" smtClean="0"/>
              <a:t>15 sec prior to TTR turn off using HDD to execute post release maneuver</a:t>
            </a:r>
          </a:p>
          <a:p>
            <a:pPr lvl="3"/>
            <a:endParaRPr lang="en-US" sz="1600" dirty="0"/>
          </a:p>
          <a:p>
            <a:pPr marL="1371600" lvl="3" indent="0">
              <a:buNone/>
            </a:pPr>
            <a:r>
              <a:rPr lang="en-US" dirty="0"/>
              <a:t>*Assumptions: Immediate turn initiation, light winds.  </a:t>
            </a:r>
          </a:p>
          <a:p>
            <a:pPr marL="1371600" lvl="3" indent="0">
              <a:buNone/>
            </a:pPr>
            <a:endParaRPr lang="en-US" dirty="0"/>
          </a:p>
        </p:txBody>
      </p:sp>
    </p:spTree>
    <p:extLst>
      <p:ext uri="{BB962C8B-B14F-4D97-AF65-F5344CB8AC3E}">
        <p14:creationId xmlns:p14="http://schemas.microsoft.com/office/powerpoint/2010/main" val="10759364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HF TOI TTPs</a:t>
            </a:r>
            <a:endParaRPr lang="en-US" dirty="0"/>
          </a:p>
        </p:txBody>
      </p:sp>
      <p:sp>
        <p:nvSpPr>
          <p:cNvPr id="3" name="Content Placeholder 2"/>
          <p:cNvSpPr>
            <a:spLocks noGrp="1"/>
          </p:cNvSpPr>
          <p:nvPr>
            <p:ph idx="1"/>
          </p:nvPr>
        </p:nvSpPr>
        <p:spPr/>
        <p:txBody>
          <a:bodyPr/>
          <a:lstStyle/>
          <a:p>
            <a:r>
              <a:rPr lang="en-US" dirty="0" smtClean="0"/>
              <a:t>Hellfire with an RDL </a:t>
            </a:r>
            <a:r>
              <a:rPr lang="en-US" dirty="0" smtClean="0">
                <a:solidFill>
                  <a:srgbClr val="00B050"/>
                </a:solidFill>
              </a:rPr>
              <a:t>(Best)</a:t>
            </a:r>
          </a:p>
          <a:p>
            <a:pPr lvl="1"/>
            <a:r>
              <a:rPr lang="en-US" sz="2000" dirty="0" smtClean="0"/>
              <a:t>Hold 2-4km out from selected RDL ie:5km RDL, Hold 7-9km</a:t>
            </a:r>
          </a:p>
          <a:p>
            <a:pPr lvl="1"/>
            <a:r>
              <a:rPr lang="en-US" sz="2000" dirty="0" smtClean="0"/>
              <a:t>Turns into target, A/S as required</a:t>
            </a:r>
          </a:p>
          <a:p>
            <a:pPr lvl="1"/>
            <a:r>
              <a:rPr lang="en-US" sz="2000" dirty="0" smtClean="0"/>
              <a:t>2 Sec prior to TOI begin STD Rate turn shortest direction into target</a:t>
            </a:r>
          </a:p>
          <a:p>
            <a:pPr lvl="1"/>
            <a:r>
              <a:rPr lang="en-US" sz="2000" dirty="0" smtClean="0"/>
              <a:t>Adjust bank to hold TOI constant</a:t>
            </a:r>
          </a:p>
          <a:p>
            <a:r>
              <a:rPr lang="en-US" sz="2000" dirty="0" smtClean="0"/>
              <a:t>Hellfire with no RDL </a:t>
            </a:r>
            <a:r>
              <a:rPr lang="en-US" sz="2000" dirty="0" smtClean="0">
                <a:solidFill>
                  <a:srgbClr val="FFC000"/>
                </a:solidFill>
              </a:rPr>
              <a:t>(Adequate)</a:t>
            </a:r>
          </a:p>
          <a:p>
            <a:pPr lvl="1"/>
            <a:r>
              <a:rPr lang="en-US" sz="2000" dirty="0" smtClean="0"/>
              <a:t>Set RDL at 15km (this keeps your TOI instantaneous from current position)</a:t>
            </a:r>
          </a:p>
          <a:p>
            <a:pPr lvl="1"/>
            <a:r>
              <a:rPr lang="en-US" sz="2000" dirty="0" smtClean="0"/>
              <a:t>1: If possible arc target, and turn in 2 sec prior to TOI, Roll out on AZ (as required) and/or rifle at TOI</a:t>
            </a:r>
          </a:p>
          <a:p>
            <a:pPr lvl="1"/>
            <a:r>
              <a:rPr lang="en-US" sz="2000" dirty="0" smtClean="0"/>
              <a:t>2: Stay in sector/restriction and turn in 2 sec prior to TOI, rifle at TOI</a:t>
            </a:r>
          </a:p>
          <a:p>
            <a:pPr lvl="2"/>
            <a:r>
              <a:rPr lang="en-US" sz="2000" dirty="0" smtClean="0"/>
              <a:t>Limitation: when turned outbound your WEZ may disappear and then you lose your TOI until you enter the WEZ again.</a:t>
            </a:r>
          </a:p>
          <a:p>
            <a:pPr marL="406400" lvl="1" indent="0">
              <a:buNone/>
            </a:pPr>
            <a:endParaRPr lang="en-US" sz="2000" dirty="0" smtClean="0"/>
          </a:p>
          <a:p>
            <a:pPr marL="406400" lvl="1" indent="0">
              <a:buNone/>
            </a:pPr>
            <a:r>
              <a:rPr lang="en-US" sz="2000" dirty="0" smtClean="0"/>
              <a:t>*Assumptions: Immediate turn initiation, light winds.  </a:t>
            </a:r>
            <a:endParaRPr lang="en-US" sz="2000" dirty="0"/>
          </a:p>
        </p:txBody>
      </p:sp>
    </p:spTree>
    <p:extLst>
      <p:ext uri="{BB962C8B-B14F-4D97-AF65-F5344CB8AC3E}">
        <p14:creationId xmlns:p14="http://schemas.microsoft.com/office/powerpoint/2010/main" val="27021452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186919"/>
            <a:ext cx="9042400" cy="1143000"/>
          </a:xfrm>
        </p:spPr>
        <p:txBody>
          <a:bodyPr/>
          <a:lstStyle/>
          <a:p>
            <a:pPr algn="ctr"/>
            <a:r>
              <a:rPr lang="en-US" dirty="0" smtClean="0"/>
              <a:t>Trouble Shooting</a:t>
            </a:r>
            <a:endParaRPr lang="en-US" dirty="0"/>
          </a:p>
        </p:txBody>
      </p:sp>
      <p:sp>
        <p:nvSpPr>
          <p:cNvPr id="3" name="Content Placeholder 2"/>
          <p:cNvSpPr>
            <a:spLocks noGrp="1"/>
          </p:cNvSpPr>
          <p:nvPr>
            <p:ph idx="1"/>
          </p:nvPr>
        </p:nvSpPr>
        <p:spPr>
          <a:xfrm>
            <a:off x="-121377" y="1400175"/>
            <a:ext cx="4969602" cy="5457825"/>
          </a:xfrm>
        </p:spPr>
        <p:txBody>
          <a:bodyPr/>
          <a:lstStyle/>
          <a:p>
            <a:pPr lvl="1"/>
            <a:r>
              <a:rPr lang="en-US" sz="1800" dirty="0" smtClean="0"/>
              <a:t>If you have a laser weapon selected and the MTS is not powered on you will get a yellow “Ready for Release” and a CCTGP not ready caution</a:t>
            </a:r>
          </a:p>
          <a:p>
            <a:pPr lvl="1"/>
            <a:endParaRPr lang="en-US" sz="1800" dirty="0" smtClean="0"/>
          </a:p>
          <a:p>
            <a:pPr lvl="1"/>
            <a:r>
              <a:rPr lang="en-US" sz="1800" dirty="0" smtClean="0"/>
              <a:t>If the MTS data is not valid you will get a yellow “Ready for Release” and  MTS Target Data Invalid caution</a:t>
            </a:r>
          </a:p>
          <a:p>
            <a:pPr marL="406400" lvl="1" indent="0">
              <a:buNone/>
            </a:pPr>
            <a:endParaRPr lang="en-US" sz="1800" dirty="0"/>
          </a:p>
          <a:p>
            <a:pPr lvl="1"/>
            <a:r>
              <a:rPr lang="en-US" sz="1800" dirty="0" smtClean="0"/>
              <a:t>On Wing Tracking details can be found on the Detailed Status page under station status</a:t>
            </a:r>
          </a:p>
          <a:p>
            <a:pPr lvl="2"/>
            <a:r>
              <a:rPr lang="en-US" sz="1800" dirty="0" smtClean="0"/>
              <a:t>Options are: Not commanded, Acquiring, Marginal or Good</a:t>
            </a:r>
          </a:p>
          <a:p>
            <a:pPr lvl="1"/>
            <a:endParaRPr lang="en-US" sz="1800" dirty="0" smtClean="0"/>
          </a:p>
          <a:p>
            <a:pPr lvl="2"/>
            <a:endParaRPr lang="en-US" sz="1800" dirty="0"/>
          </a:p>
        </p:txBody>
      </p:sp>
      <p:pic>
        <p:nvPicPr>
          <p:cNvPr id="5" name="Picture 4"/>
          <p:cNvPicPr>
            <a:picLocks noChangeAspect="1"/>
          </p:cNvPicPr>
          <p:nvPr/>
        </p:nvPicPr>
        <p:blipFill>
          <a:blip r:embed="rId2"/>
          <a:stretch>
            <a:fillRect/>
          </a:stretch>
        </p:blipFill>
        <p:spPr>
          <a:xfrm>
            <a:off x="5029199" y="1400175"/>
            <a:ext cx="6076951" cy="4885920"/>
          </a:xfrm>
          <a:prstGeom prst="rect">
            <a:avLst/>
          </a:prstGeom>
        </p:spPr>
      </p:pic>
      <p:sp>
        <p:nvSpPr>
          <p:cNvPr id="6" name="Rectangle 5"/>
          <p:cNvSpPr/>
          <p:nvPr/>
        </p:nvSpPr>
        <p:spPr bwMode="auto">
          <a:xfrm>
            <a:off x="6043269" y="5220862"/>
            <a:ext cx="2694331" cy="450364"/>
          </a:xfrm>
          <a:prstGeom prst="rect">
            <a:avLst/>
          </a:prstGeom>
          <a:noFill/>
          <a:ln w="412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746395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CWL and WDF</a:t>
            </a:r>
            <a:endParaRPr lang="en-US" dirty="0"/>
          </a:p>
        </p:txBody>
      </p:sp>
      <p:sp>
        <p:nvSpPr>
          <p:cNvPr id="3" name="Content Placeholder 2"/>
          <p:cNvSpPr>
            <a:spLocks noGrp="1"/>
          </p:cNvSpPr>
          <p:nvPr>
            <p:ph idx="1"/>
          </p:nvPr>
        </p:nvSpPr>
        <p:spPr/>
        <p:txBody>
          <a:bodyPr/>
          <a:lstStyle/>
          <a:p>
            <a:r>
              <a:rPr lang="en-US" dirty="0" smtClean="0"/>
              <a:t>2407 uses .</a:t>
            </a:r>
            <a:r>
              <a:rPr lang="en-US" dirty="0" err="1" smtClean="0"/>
              <a:t>dll</a:t>
            </a:r>
            <a:r>
              <a:rPr lang="en-US" dirty="0" smtClean="0"/>
              <a:t> files </a:t>
            </a:r>
          </a:p>
          <a:p>
            <a:pPr lvl="1"/>
            <a:r>
              <a:rPr lang="en-US" dirty="0" smtClean="0"/>
              <a:t>GBU loading is very quick and easy</a:t>
            </a:r>
          </a:p>
          <a:p>
            <a:pPr lvl="1"/>
            <a:r>
              <a:rPr lang="en-US" dirty="0" smtClean="0"/>
              <a:t>HF loading is the same as before</a:t>
            </a:r>
          </a:p>
          <a:p>
            <a:r>
              <a:rPr lang="en-US" dirty="0" smtClean="0"/>
              <a:t>CWL server icon looks different than before </a:t>
            </a:r>
            <a:r>
              <a:rPr lang="en-US" sz="1800" dirty="0" smtClean="0"/>
              <a:t>(white background with a HF above a GBU vs the green background WDF loader from before)</a:t>
            </a:r>
          </a:p>
          <a:p>
            <a:r>
              <a:rPr lang="en-US" dirty="0" smtClean="0"/>
              <a:t>When opening CWL the GUI is slightly different</a:t>
            </a:r>
          </a:p>
          <a:p>
            <a:pPr lvl="1"/>
            <a:r>
              <a:rPr lang="en-US" dirty="0" smtClean="0">
                <a:solidFill>
                  <a:srgbClr val="00B050"/>
                </a:solidFill>
              </a:rPr>
              <a:t>Ensure </a:t>
            </a:r>
            <a:r>
              <a:rPr lang="en-US" u="sng" dirty="0" smtClean="0">
                <a:solidFill>
                  <a:srgbClr val="00B050"/>
                </a:solidFill>
              </a:rPr>
              <a:t>all servers are connected </a:t>
            </a:r>
            <a:r>
              <a:rPr lang="en-US" dirty="0" smtClean="0">
                <a:solidFill>
                  <a:srgbClr val="00B050"/>
                </a:solidFill>
              </a:rPr>
              <a:t>if not getting a LAR</a:t>
            </a:r>
          </a:p>
          <a:p>
            <a:pPr lvl="1"/>
            <a:r>
              <a:rPr lang="en-US" dirty="0" smtClean="0"/>
              <a:t>There is a WDF button on the main CWL GUI that opens the WDF loader that has the same interface as before</a:t>
            </a:r>
            <a:endParaRPr lang="en-US" dirty="0"/>
          </a:p>
        </p:txBody>
      </p:sp>
    </p:spTree>
    <p:extLst>
      <p:ext uri="{BB962C8B-B14F-4D97-AF65-F5344CB8AC3E}">
        <p14:creationId xmlns:p14="http://schemas.microsoft.com/office/powerpoint/2010/main" val="4251319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DLL Loading Procedures</a:t>
            </a:r>
            <a:endParaRPr lang="en-US" dirty="0"/>
          </a:p>
        </p:txBody>
      </p:sp>
      <p:sp>
        <p:nvSpPr>
          <p:cNvPr id="3" name="Content Placeholder 2"/>
          <p:cNvSpPr>
            <a:spLocks noGrp="1"/>
          </p:cNvSpPr>
          <p:nvPr>
            <p:ph idx="1"/>
          </p:nvPr>
        </p:nvSpPr>
        <p:spPr/>
        <p:txBody>
          <a:bodyPr/>
          <a:lstStyle/>
          <a:p>
            <a:r>
              <a:rPr lang="en-US" dirty="0"/>
              <a:t>Open CD</a:t>
            </a:r>
          </a:p>
          <a:p>
            <a:r>
              <a:rPr lang="en-US" dirty="0"/>
              <a:t>Open Software Configurations</a:t>
            </a:r>
          </a:p>
          <a:p>
            <a:r>
              <a:rPr lang="en-US" dirty="0"/>
              <a:t>Open 32-bit .NET 3.5</a:t>
            </a:r>
          </a:p>
          <a:p>
            <a:r>
              <a:rPr lang="en-US" dirty="0"/>
              <a:t>Open Installers</a:t>
            </a:r>
          </a:p>
          <a:p>
            <a:r>
              <a:rPr lang="en-US" dirty="0"/>
              <a:t>Run Weapon Plug-In Interfaces</a:t>
            </a:r>
          </a:p>
          <a:p>
            <a:pPr lvl="1"/>
            <a:r>
              <a:rPr lang="en-US" dirty="0"/>
              <a:t>Run JDAM Installer (exe or </a:t>
            </a:r>
            <a:r>
              <a:rPr lang="en-US" dirty="0" err="1"/>
              <a:t>msi</a:t>
            </a:r>
            <a:r>
              <a:rPr lang="en-US" dirty="0"/>
              <a:t>)</a:t>
            </a:r>
          </a:p>
          <a:p>
            <a:pPr lvl="1"/>
            <a:r>
              <a:rPr lang="en-US" dirty="0"/>
              <a:t>Run LJDAM Installer (exe or </a:t>
            </a:r>
            <a:r>
              <a:rPr lang="en-US" dirty="0" err="1"/>
              <a:t>msi</a:t>
            </a:r>
            <a:r>
              <a:rPr lang="en-US" dirty="0"/>
              <a:t>)</a:t>
            </a:r>
          </a:p>
          <a:p>
            <a:r>
              <a:rPr lang="en-US" dirty="0" smtClean="0"/>
              <a:t>Open CWL</a:t>
            </a:r>
          </a:p>
          <a:p>
            <a:r>
              <a:rPr lang="en-US" dirty="0" smtClean="0"/>
              <a:t>Open WDF Loader</a:t>
            </a:r>
          </a:p>
          <a:p>
            <a:pPr lvl="1"/>
            <a:r>
              <a:rPr lang="en-US" dirty="0" smtClean="0"/>
              <a:t>Activate each GBU with big green button</a:t>
            </a:r>
            <a:endParaRPr lang="en-US" dirty="0"/>
          </a:p>
          <a:p>
            <a:r>
              <a:rPr lang="en-US" sz="2000" dirty="0" smtClean="0">
                <a:solidFill>
                  <a:srgbClr val="FFC000"/>
                </a:solidFill>
              </a:rPr>
              <a:t>If weapons </a:t>
            </a:r>
            <a:r>
              <a:rPr lang="en-US" sz="2000" dirty="0">
                <a:solidFill>
                  <a:srgbClr val="FFC000"/>
                </a:solidFill>
              </a:rPr>
              <a:t>don’t show up, it could be that the other MFWs have </a:t>
            </a:r>
            <a:r>
              <a:rPr lang="en-US" sz="2000" dirty="0" err="1">
                <a:solidFill>
                  <a:srgbClr val="FFC000"/>
                </a:solidFill>
              </a:rPr>
              <a:t>CWLServers</a:t>
            </a:r>
            <a:r>
              <a:rPr lang="en-US" sz="2000" dirty="0">
                <a:solidFill>
                  <a:srgbClr val="FFC000"/>
                </a:solidFill>
              </a:rPr>
              <a:t>/</a:t>
            </a:r>
            <a:r>
              <a:rPr lang="en-US" sz="2000" dirty="0" err="1">
                <a:solidFill>
                  <a:srgbClr val="FFC000"/>
                </a:solidFill>
              </a:rPr>
              <a:t>CWLTrays</a:t>
            </a:r>
            <a:r>
              <a:rPr lang="en-US" sz="2000" dirty="0">
                <a:solidFill>
                  <a:srgbClr val="FFC000"/>
                </a:solidFill>
              </a:rPr>
              <a:t> running and causing a conflict</a:t>
            </a:r>
          </a:p>
        </p:txBody>
      </p:sp>
    </p:spTree>
    <p:extLst>
      <p:ext uri="{BB962C8B-B14F-4D97-AF65-F5344CB8AC3E}">
        <p14:creationId xmlns:p14="http://schemas.microsoft.com/office/powerpoint/2010/main" val="7361169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New Nadir Avoid tool, if activated, will cause the MTS to swivel around during a level straight-thru if depression gets above 88deg</a:t>
            </a:r>
          </a:p>
          <a:p>
            <a:r>
              <a:rPr lang="en-US" dirty="0" smtClean="0"/>
              <a:t>TOF only shows with a JDAM when in the LAR</a:t>
            </a:r>
          </a:p>
          <a:p>
            <a:r>
              <a:rPr lang="en-US" dirty="0" smtClean="0"/>
              <a:t>Need to toggle between Auto Update and Manual Update in order for the SMS to pull MTS info.  If you Manual twice, it will input DTED data.</a:t>
            </a:r>
          </a:p>
          <a:p>
            <a:r>
              <a:rPr lang="en-US" dirty="0" smtClean="0"/>
              <a:t>Laser BIT failures over 4 sec will lock out Laser Mode for the GBU-54, must switch to GPS only mode to release if that’s the case.</a:t>
            </a:r>
          </a:p>
          <a:p>
            <a:r>
              <a:rPr lang="en-US" dirty="0" smtClean="0"/>
              <a:t>Like previous software: must power off </a:t>
            </a:r>
            <a:r>
              <a:rPr lang="en-US" dirty="0" err="1" smtClean="0"/>
              <a:t>wpns</a:t>
            </a:r>
            <a:r>
              <a:rPr lang="en-US" dirty="0" smtClean="0"/>
              <a:t> and deselect during handover and make sure Auto CCTGP is deselected before inventorying weapons or you get an SCC Software Fault</a:t>
            </a:r>
          </a:p>
          <a:p>
            <a:r>
              <a:rPr lang="en-US" dirty="0" smtClean="0"/>
              <a:t>3sec TOF not enough time to shift a GBU-54 (real world test)</a:t>
            </a:r>
          </a:p>
          <a:p>
            <a:pPr marL="0" indent="0">
              <a:buNone/>
            </a:pPr>
            <a:endParaRPr lang="en-US" dirty="0"/>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sp>
        <p:nvSpPr>
          <p:cNvPr id="5" name="Title 4"/>
          <p:cNvSpPr>
            <a:spLocks noGrp="1"/>
          </p:cNvSpPr>
          <p:nvPr>
            <p:ph type="title"/>
          </p:nvPr>
        </p:nvSpPr>
        <p:spPr>
          <a:xfrm>
            <a:off x="406401" y="214017"/>
            <a:ext cx="10244159" cy="913823"/>
          </a:xfrm>
        </p:spPr>
        <p:txBody>
          <a:bodyPr/>
          <a:lstStyle/>
          <a:p>
            <a:r>
              <a:rPr lang="en-US" dirty="0" smtClean="0"/>
              <a:t>Lessons Learned</a:t>
            </a:r>
            <a:endParaRPr lang="en-US" dirty="0"/>
          </a:p>
        </p:txBody>
      </p:sp>
    </p:spTree>
    <p:extLst>
      <p:ext uri="{BB962C8B-B14F-4D97-AF65-F5344CB8AC3E}">
        <p14:creationId xmlns:p14="http://schemas.microsoft.com/office/powerpoint/2010/main" val="5384415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Simplified HMI now has Ad-Hoc and Pre-Planned </a:t>
            </a:r>
            <a:r>
              <a:rPr lang="en-US" dirty="0" err="1" smtClean="0"/>
              <a:t>Brickmap</a:t>
            </a:r>
            <a:r>
              <a:rPr lang="en-US" dirty="0" smtClean="0"/>
              <a:t> options</a:t>
            </a:r>
          </a:p>
          <a:p>
            <a:pPr lvl="1"/>
            <a:r>
              <a:rPr lang="en-US" dirty="0" smtClean="0"/>
              <a:t>Both Ad-Hoc has a preview mode to show how much will be captured.  Once activated continues until stopped</a:t>
            </a:r>
          </a:p>
          <a:p>
            <a:pPr lvl="1"/>
            <a:r>
              <a:rPr lang="en-US" dirty="0" smtClean="0"/>
              <a:t>Pre-Planned starts with a center point and then expands out in both directions, plan accordingly.</a:t>
            </a:r>
          </a:p>
          <a:p>
            <a:r>
              <a:rPr lang="en-US" dirty="0" smtClean="0"/>
              <a:t>Super Ping	</a:t>
            </a:r>
          </a:p>
          <a:p>
            <a:pPr lvl="1"/>
            <a:r>
              <a:rPr lang="en-US" dirty="0" smtClean="0"/>
              <a:t>Provides user with detailed steps to fix warnings and cautions</a:t>
            </a:r>
          </a:p>
          <a:p>
            <a:r>
              <a:rPr lang="en-US" dirty="0" smtClean="0"/>
              <a:t>Maritime Wide Area Search (MWAS)</a:t>
            </a:r>
          </a:p>
          <a:p>
            <a:pPr lvl="1"/>
            <a:r>
              <a:rPr lang="en-US" dirty="0" smtClean="0"/>
              <a:t>Now available with a cheat code, contact Chad “Lyft” Waldorf at the 556TES</a:t>
            </a:r>
          </a:p>
          <a:p>
            <a:pPr lvl="1"/>
            <a:r>
              <a:rPr lang="en-US" dirty="0" smtClean="0"/>
              <a:t>Shows up next to MTI button on Legacy HMI</a:t>
            </a:r>
            <a:endParaRPr lang="en-US" dirty="0"/>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sp>
        <p:nvSpPr>
          <p:cNvPr id="5" name="Title 4"/>
          <p:cNvSpPr>
            <a:spLocks noGrp="1"/>
          </p:cNvSpPr>
          <p:nvPr>
            <p:ph type="title"/>
          </p:nvPr>
        </p:nvSpPr>
        <p:spPr>
          <a:xfrm>
            <a:off x="406401" y="233092"/>
            <a:ext cx="10244159" cy="913823"/>
          </a:xfrm>
        </p:spPr>
        <p:txBody>
          <a:bodyPr/>
          <a:lstStyle/>
          <a:p>
            <a:r>
              <a:rPr lang="en-US" dirty="0" smtClean="0"/>
              <a:t>CLAW .449 </a:t>
            </a:r>
            <a:r>
              <a:rPr lang="en-US" sz="1200" dirty="0" smtClean="0"/>
              <a:t>(yes we are still using this)</a:t>
            </a:r>
            <a:endParaRPr lang="en-US" dirty="0"/>
          </a:p>
        </p:txBody>
      </p:sp>
    </p:spTree>
    <p:extLst>
      <p:ext uri="{BB962C8B-B14F-4D97-AF65-F5344CB8AC3E}">
        <p14:creationId xmlns:p14="http://schemas.microsoft.com/office/powerpoint/2010/main" val="503670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0630" y="199207"/>
            <a:ext cx="9042400" cy="1143000"/>
          </a:xfrm>
        </p:spPr>
        <p:txBody>
          <a:bodyPr/>
          <a:lstStyle/>
          <a:p>
            <a:pPr algn="ctr"/>
            <a:r>
              <a:rPr lang="en-US" dirty="0" smtClean="0"/>
              <a:t>GBU-54 Detailed</a:t>
            </a:r>
            <a:endParaRPr lang="en-US" dirty="0"/>
          </a:p>
        </p:txBody>
      </p:sp>
      <p:pic>
        <p:nvPicPr>
          <p:cNvPr id="3" name="Picture 2"/>
          <p:cNvPicPr>
            <a:picLocks noChangeAspect="1"/>
          </p:cNvPicPr>
          <p:nvPr/>
        </p:nvPicPr>
        <p:blipFill>
          <a:blip r:embed="rId2"/>
          <a:stretch>
            <a:fillRect/>
          </a:stretch>
        </p:blipFill>
        <p:spPr>
          <a:xfrm>
            <a:off x="367180" y="1460197"/>
            <a:ext cx="7852027" cy="4500871"/>
          </a:xfrm>
          <a:prstGeom prst="rect">
            <a:avLst/>
          </a:prstGeom>
        </p:spPr>
      </p:pic>
      <p:pic>
        <p:nvPicPr>
          <p:cNvPr id="5" name="Picture 4"/>
          <p:cNvPicPr>
            <a:picLocks noChangeAspect="1"/>
          </p:cNvPicPr>
          <p:nvPr/>
        </p:nvPicPr>
        <p:blipFill>
          <a:blip r:embed="rId3"/>
          <a:stretch>
            <a:fillRect/>
          </a:stretch>
        </p:blipFill>
        <p:spPr>
          <a:xfrm>
            <a:off x="8859164" y="1284058"/>
            <a:ext cx="2840545" cy="2082700"/>
          </a:xfrm>
          <a:prstGeom prst="rect">
            <a:avLst/>
          </a:prstGeom>
        </p:spPr>
      </p:pic>
      <p:sp>
        <p:nvSpPr>
          <p:cNvPr id="6" name="Rectangle 5"/>
          <p:cNvSpPr/>
          <p:nvPr/>
        </p:nvSpPr>
        <p:spPr>
          <a:xfrm>
            <a:off x="7921391" y="2427058"/>
            <a:ext cx="1552028" cy="369332"/>
          </a:xfrm>
          <a:prstGeom prst="rect">
            <a:avLst/>
          </a:prstGeom>
        </p:spPr>
        <p:txBody>
          <a:bodyPr wrap="none">
            <a:spAutoFit/>
          </a:bodyPr>
          <a:lstStyle/>
          <a:p>
            <a:r>
              <a:rPr lang="en-US" b="1" dirty="0">
                <a:solidFill>
                  <a:srgbClr val="000000"/>
                </a:solidFill>
                <a:latin typeface="Century Gothic" panose="020B0502020202020204" pitchFamily="34" charset="0"/>
              </a:rPr>
              <a:t>Laser Sensor</a:t>
            </a:r>
            <a:endParaRPr lang="en-US" dirty="0"/>
          </a:p>
        </p:txBody>
      </p:sp>
      <p:sp>
        <p:nvSpPr>
          <p:cNvPr id="7" name="Rectangle 6"/>
          <p:cNvSpPr/>
          <p:nvPr/>
        </p:nvSpPr>
        <p:spPr>
          <a:xfrm>
            <a:off x="7909965" y="3309141"/>
            <a:ext cx="3914854" cy="369332"/>
          </a:xfrm>
          <a:prstGeom prst="rect">
            <a:avLst/>
          </a:prstGeom>
        </p:spPr>
        <p:txBody>
          <a:bodyPr wrap="none">
            <a:spAutoFit/>
          </a:bodyPr>
          <a:lstStyle/>
          <a:p>
            <a:r>
              <a:rPr lang="en-US" b="1" dirty="0">
                <a:solidFill>
                  <a:srgbClr val="000000"/>
                </a:solidFill>
                <a:latin typeface="Century Gothic" panose="020B0502020202020204" pitchFamily="34" charset="0"/>
              </a:rPr>
              <a:t>Adjustable Proximity </a:t>
            </a:r>
            <a:r>
              <a:rPr lang="en-US" b="1" dirty="0" smtClean="0">
                <a:solidFill>
                  <a:srgbClr val="000000"/>
                </a:solidFill>
                <a:latin typeface="Century Gothic" panose="020B0502020202020204" pitchFamily="34" charset="0"/>
              </a:rPr>
              <a:t>Sensor (APS)</a:t>
            </a:r>
            <a:endParaRPr lang="en-US" dirty="0"/>
          </a:p>
        </p:txBody>
      </p:sp>
      <p:pic>
        <p:nvPicPr>
          <p:cNvPr id="4" name="Picture 3"/>
          <p:cNvPicPr>
            <a:picLocks noChangeAspect="1"/>
          </p:cNvPicPr>
          <p:nvPr/>
        </p:nvPicPr>
        <p:blipFill>
          <a:blip r:embed="rId4"/>
          <a:stretch>
            <a:fillRect/>
          </a:stretch>
        </p:blipFill>
        <p:spPr>
          <a:xfrm>
            <a:off x="10230809" y="3710632"/>
            <a:ext cx="1594010" cy="2621984"/>
          </a:xfrm>
          <a:prstGeom prst="rect">
            <a:avLst/>
          </a:prstGeom>
        </p:spPr>
      </p:pic>
      <p:sp>
        <p:nvSpPr>
          <p:cNvPr id="8" name="Rectangle 7"/>
          <p:cNvSpPr/>
          <p:nvPr/>
        </p:nvSpPr>
        <p:spPr>
          <a:xfrm>
            <a:off x="9342082" y="3839994"/>
            <a:ext cx="1245707" cy="923330"/>
          </a:xfrm>
          <a:prstGeom prst="rect">
            <a:avLst/>
          </a:prstGeom>
        </p:spPr>
        <p:txBody>
          <a:bodyPr wrap="square">
            <a:spAutoFit/>
          </a:bodyPr>
          <a:lstStyle/>
          <a:p>
            <a:r>
              <a:rPr lang="en-US" b="1" dirty="0" smtClean="0">
                <a:solidFill>
                  <a:srgbClr val="000000"/>
                </a:solidFill>
                <a:latin typeface="Century Gothic" panose="020B0502020202020204" pitchFamily="34" charset="0"/>
              </a:rPr>
              <a:t>Optical Input Window</a:t>
            </a:r>
            <a:endParaRPr lang="en-US" dirty="0"/>
          </a:p>
        </p:txBody>
      </p:sp>
    </p:spTree>
    <p:extLst>
      <p:ext uri="{BB962C8B-B14F-4D97-AF65-F5344CB8AC3E}">
        <p14:creationId xmlns:p14="http://schemas.microsoft.com/office/powerpoint/2010/main" val="162682402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955132" y="2297627"/>
            <a:ext cx="3695700" cy="3381375"/>
          </a:xfrm>
          <a:prstGeom prst="rect">
            <a:avLst/>
          </a:prstGeom>
        </p:spPr>
      </p:pic>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sp>
        <p:nvSpPr>
          <p:cNvPr id="5" name="Title 4"/>
          <p:cNvSpPr>
            <a:spLocks noGrp="1"/>
          </p:cNvSpPr>
          <p:nvPr>
            <p:ph type="title"/>
          </p:nvPr>
        </p:nvSpPr>
        <p:spPr>
          <a:xfrm>
            <a:off x="507261" y="286478"/>
            <a:ext cx="10244159" cy="913823"/>
          </a:xfrm>
        </p:spPr>
        <p:txBody>
          <a:bodyPr/>
          <a:lstStyle/>
          <a:p>
            <a:r>
              <a:rPr lang="en-US" dirty="0" err="1" smtClean="0"/>
              <a:t>Brickmap</a:t>
            </a:r>
            <a:r>
              <a:rPr lang="en-US" dirty="0" smtClean="0"/>
              <a:t> Images</a:t>
            </a:r>
            <a:endParaRPr lang="en-US" dirty="0"/>
          </a:p>
        </p:txBody>
      </p:sp>
      <p:pic>
        <p:nvPicPr>
          <p:cNvPr id="7" name="Picture 6"/>
          <p:cNvPicPr>
            <a:picLocks noChangeAspect="1"/>
          </p:cNvPicPr>
          <p:nvPr/>
        </p:nvPicPr>
        <p:blipFill>
          <a:blip r:embed="rId3"/>
          <a:stretch>
            <a:fillRect/>
          </a:stretch>
        </p:blipFill>
        <p:spPr>
          <a:xfrm>
            <a:off x="5446767" y="2327455"/>
            <a:ext cx="5802007" cy="3321718"/>
          </a:xfrm>
          <a:prstGeom prst="rect">
            <a:avLst/>
          </a:prstGeom>
        </p:spPr>
      </p:pic>
      <p:sp>
        <p:nvSpPr>
          <p:cNvPr id="8" name="TextBox 7"/>
          <p:cNvSpPr txBox="1"/>
          <p:nvPr/>
        </p:nvSpPr>
        <p:spPr>
          <a:xfrm>
            <a:off x="1812967" y="1796716"/>
            <a:ext cx="1980029" cy="369332"/>
          </a:xfrm>
          <a:prstGeom prst="rect">
            <a:avLst/>
          </a:prstGeom>
          <a:noFill/>
        </p:spPr>
        <p:txBody>
          <a:bodyPr wrap="none" rtlCol="0">
            <a:spAutoFit/>
          </a:bodyPr>
          <a:lstStyle/>
          <a:p>
            <a:r>
              <a:rPr lang="en-US" dirty="0" smtClean="0"/>
              <a:t>Ad-Hoc </a:t>
            </a:r>
            <a:r>
              <a:rPr lang="en-US" dirty="0" err="1" smtClean="0"/>
              <a:t>Brickmap</a:t>
            </a:r>
            <a:endParaRPr lang="en-US" dirty="0"/>
          </a:p>
        </p:txBody>
      </p:sp>
      <p:sp>
        <p:nvSpPr>
          <p:cNvPr id="9" name="TextBox 8"/>
          <p:cNvSpPr txBox="1"/>
          <p:nvPr/>
        </p:nvSpPr>
        <p:spPr>
          <a:xfrm>
            <a:off x="7202906" y="1796716"/>
            <a:ext cx="2005677" cy="369332"/>
          </a:xfrm>
          <a:prstGeom prst="rect">
            <a:avLst/>
          </a:prstGeom>
          <a:noFill/>
        </p:spPr>
        <p:txBody>
          <a:bodyPr wrap="none" rtlCol="0">
            <a:spAutoFit/>
          </a:bodyPr>
          <a:lstStyle/>
          <a:p>
            <a:r>
              <a:rPr lang="en-US" dirty="0" smtClean="0"/>
              <a:t>Defined </a:t>
            </a:r>
            <a:r>
              <a:rPr lang="en-US" dirty="0" err="1" smtClean="0"/>
              <a:t>Brickmap</a:t>
            </a:r>
            <a:endParaRPr lang="en-US" dirty="0"/>
          </a:p>
        </p:txBody>
      </p:sp>
    </p:spTree>
    <p:extLst>
      <p:ext uri="{BB962C8B-B14F-4D97-AF65-F5344CB8AC3E}">
        <p14:creationId xmlns:p14="http://schemas.microsoft.com/office/powerpoint/2010/main" val="12703616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System Function Timeline</a:t>
            </a:r>
            <a:endParaRPr lang="en-US" dirty="0"/>
          </a:p>
        </p:txBody>
      </p:sp>
      <p:pic>
        <p:nvPicPr>
          <p:cNvPr id="5" name="Content Placeholder 4"/>
          <p:cNvPicPr>
            <a:picLocks noGrp="1" noChangeAspect="1"/>
          </p:cNvPicPr>
          <p:nvPr>
            <p:ph idx="1"/>
          </p:nvPr>
        </p:nvPicPr>
        <p:blipFill>
          <a:blip r:embed="rId2"/>
          <a:stretch>
            <a:fillRect/>
          </a:stretch>
        </p:blipFill>
        <p:spPr>
          <a:xfrm>
            <a:off x="2048520" y="1386868"/>
            <a:ext cx="8260251" cy="4594833"/>
          </a:xfrm>
          <a:prstGeom prst="rect">
            <a:avLst/>
          </a:prstGeom>
        </p:spPr>
      </p:pic>
      <p:sp>
        <p:nvSpPr>
          <p:cNvPr id="4" name="Slide Number Placeholder 3"/>
          <p:cNvSpPr>
            <a:spLocks noGrp="1"/>
          </p:cNvSpPr>
          <p:nvPr>
            <p:ph type="sldNum" sz="quarter" idx="12"/>
          </p:nvPr>
        </p:nvSpPr>
        <p:spPr/>
        <p:txBody>
          <a:bodyPr/>
          <a:lstStyle/>
          <a:p>
            <a:pPr fontAlgn="base">
              <a:spcBef>
                <a:spcPct val="0"/>
              </a:spcBef>
              <a:spcAft>
                <a:spcPct val="0"/>
              </a:spcAft>
            </a:pPr>
            <a:fld id="{4E9EBC09-8728-46F0-99E6-7C066CF6AFEC}" type="slidenum">
              <a:rPr lang="en-US" b="1" smtClean="0">
                <a:solidFill>
                  <a:srgbClr val="000000"/>
                </a:solidFill>
              </a:rPr>
              <a:pPr fontAlgn="base">
                <a:spcBef>
                  <a:spcPct val="0"/>
                </a:spcBef>
                <a:spcAft>
                  <a:spcPct val="0"/>
                </a:spcAft>
              </a:pPr>
              <a:t>61</a:t>
            </a:fld>
            <a:endParaRPr lang="en-US" b="1" dirty="0">
              <a:solidFill>
                <a:srgbClr val="000000"/>
              </a:solidFill>
            </a:endParaRPr>
          </a:p>
        </p:txBody>
      </p:sp>
    </p:spTree>
    <p:extLst>
      <p:ext uri="{BB962C8B-B14F-4D97-AF65-F5344CB8AC3E}">
        <p14:creationId xmlns:p14="http://schemas.microsoft.com/office/powerpoint/2010/main" val="1273110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References</a:t>
            </a:r>
            <a:endParaRPr lang="en-US" dirty="0"/>
          </a:p>
        </p:txBody>
      </p:sp>
      <p:sp>
        <p:nvSpPr>
          <p:cNvPr id="3" name="Content Placeholder 2"/>
          <p:cNvSpPr>
            <a:spLocks noGrp="1"/>
          </p:cNvSpPr>
          <p:nvPr>
            <p:ph idx="1"/>
          </p:nvPr>
        </p:nvSpPr>
        <p:spPr/>
        <p:txBody>
          <a:bodyPr/>
          <a:lstStyle/>
          <a:p>
            <a:r>
              <a:rPr lang="en-US" dirty="0" smtClean="0"/>
              <a:t>GBU-54 Initial Fielding, Aircrew Training (MCE), GA-ASI Jan 18 2018</a:t>
            </a:r>
          </a:p>
          <a:p>
            <a:r>
              <a:rPr lang="en-US" dirty="0" smtClean="0"/>
              <a:t>27</a:t>
            </a:r>
            <a:r>
              <a:rPr lang="en-US" baseline="30000" dirty="0" smtClean="0"/>
              <a:t>th</a:t>
            </a:r>
            <a:r>
              <a:rPr lang="en-US" dirty="0" smtClean="0"/>
              <a:t> XPU Cannon AFB, GBU-54 Integration PowerPoint, Jan 11 2018</a:t>
            </a:r>
          </a:p>
          <a:p>
            <a:r>
              <a:rPr lang="en-US" dirty="0" smtClean="0"/>
              <a:t>JDAM Weapon Delivery Source Data for 1-1M-34, Nov 5 2015</a:t>
            </a:r>
          </a:p>
          <a:p>
            <a:r>
              <a:rPr lang="en-US" dirty="0" smtClean="0"/>
              <a:t>Maintenance Training (LRE), GA-ASI, Dec 13 2017</a:t>
            </a:r>
          </a:p>
          <a:p>
            <a:r>
              <a:rPr lang="en-US" dirty="0" smtClean="0"/>
              <a:t>LJDAM Information, Boeing, Nov 27 2017</a:t>
            </a:r>
            <a:endParaRPr lang="en-US" dirty="0"/>
          </a:p>
        </p:txBody>
      </p:sp>
      <p:sp>
        <p:nvSpPr>
          <p:cNvPr id="4" name="Slide Number Placeholder 3"/>
          <p:cNvSpPr>
            <a:spLocks noGrp="1"/>
          </p:cNvSpPr>
          <p:nvPr>
            <p:ph type="sldNum" sz="quarter" idx="12"/>
          </p:nvPr>
        </p:nvSpPr>
        <p:spPr/>
        <p:txBody>
          <a:bodyPr/>
          <a:lstStyle/>
          <a:p>
            <a:pPr fontAlgn="base">
              <a:spcBef>
                <a:spcPct val="0"/>
              </a:spcBef>
              <a:spcAft>
                <a:spcPct val="0"/>
              </a:spcAft>
            </a:pPr>
            <a:fld id="{4E9EBC09-8728-46F0-99E6-7C066CF6AFEC}" type="slidenum">
              <a:rPr lang="en-US" b="1" smtClean="0">
                <a:solidFill>
                  <a:srgbClr val="000000"/>
                </a:solidFill>
              </a:rPr>
              <a:pPr fontAlgn="base">
                <a:spcBef>
                  <a:spcPct val="0"/>
                </a:spcBef>
                <a:spcAft>
                  <a:spcPct val="0"/>
                </a:spcAft>
              </a:pPr>
              <a:t>62</a:t>
            </a:fld>
            <a:endParaRPr lang="en-US" b="1" dirty="0">
              <a:solidFill>
                <a:srgbClr val="000000"/>
              </a:solidFill>
            </a:endParaRPr>
          </a:p>
        </p:txBody>
      </p:sp>
    </p:spTree>
    <p:extLst>
      <p:ext uri="{BB962C8B-B14F-4D97-AF65-F5344CB8AC3E}">
        <p14:creationId xmlns:p14="http://schemas.microsoft.com/office/powerpoint/2010/main" val="2253616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010776" y="6248400"/>
            <a:ext cx="504825" cy="457200"/>
          </a:xfrm>
        </p:spPr>
        <p:txBody>
          <a:bodyPr/>
          <a:lstStyle/>
          <a:p>
            <a:pPr fontAlgn="base">
              <a:spcBef>
                <a:spcPct val="0"/>
              </a:spcBef>
              <a:spcAft>
                <a:spcPct val="0"/>
              </a:spcAft>
            </a:pPr>
            <a:fld id="{4E9EBC09-8728-46F0-99E6-7C066CF6AFEC}" type="slidenum">
              <a:rPr lang="en-US" b="1" smtClean="0">
                <a:solidFill>
                  <a:srgbClr val="000000"/>
                </a:solidFill>
              </a:rPr>
              <a:pPr fontAlgn="base">
                <a:spcBef>
                  <a:spcPct val="0"/>
                </a:spcBef>
                <a:spcAft>
                  <a:spcPct val="0"/>
                </a:spcAft>
              </a:pPr>
              <a:t>63</a:t>
            </a:fld>
            <a:endParaRPr lang="en-US" b="1" dirty="0">
              <a:solidFill>
                <a:srgbClr val="000000"/>
              </a:solidFill>
            </a:endParaRPr>
          </a:p>
        </p:txBody>
      </p:sp>
      <p:sp>
        <p:nvSpPr>
          <p:cNvPr id="3" name="Content Placeholder 2"/>
          <p:cNvSpPr>
            <a:spLocks noGrp="1"/>
          </p:cNvSpPr>
          <p:nvPr>
            <p:ph sz="half" idx="1"/>
          </p:nvPr>
        </p:nvSpPr>
        <p:spPr>
          <a:xfrm>
            <a:off x="3485092" y="2981325"/>
            <a:ext cx="5067300" cy="4552950"/>
          </a:xfrm>
        </p:spPr>
        <p:txBody>
          <a:bodyPr/>
          <a:lstStyle/>
          <a:p>
            <a:r>
              <a:rPr lang="en-US" sz="5400" dirty="0" smtClean="0"/>
              <a:t>QUESTIONS?</a:t>
            </a:r>
            <a:endParaRPr lang="en-US" sz="5400" dirty="0"/>
          </a:p>
        </p:txBody>
      </p:sp>
    </p:spTree>
    <p:extLst>
      <p:ext uri="{BB962C8B-B14F-4D97-AF65-F5344CB8AC3E}">
        <p14:creationId xmlns:p14="http://schemas.microsoft.com/office/powerpoint/2010/main" val="3222564656"/>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89318A1-174D-4DEE-8106-03A37B9BCF15}" type="slidenum">
              <a:rPr lang="en-US" sz="1000"/>
              <a:pPr/>
              <a:t>64</a:t>
            </a:fld>
            <a:endParaRPr lang="en-US" sz="1000" dirty="0"/>
          </a:p>
        </p:txBody>
      </p:sp>
      <p:sp>
        <p:nvSpPr>
          <p:cNvPr id="4" name="Title 3"/>
          <p:cNvSpPr>
            <a:spLocks noGrp="1"/>
          </p:cNvSpPr>
          <p:nvPr>
            <p:ph type="title"/>
          </p:nvPr>
        </p:nvSpPr>
        <p:spPr/>
        <p:txBody>
          <a:bodyPr/>
          <a:lstStyle/>
          <a:p>
            <a:pPr algn="ctr"/>
            <a:r>
              <a:rPr lang="en-US" dirty="0"/>
              <a:t>LJDAM </a:t>
            </a:r>
            <a:r>
              <a:rPr lang="en-US" dirty="0" smtClean="0"/>
              <a:t>Guidance </a:t>
            </a:r>
            <a:r>
              <a:rPr lang="en-US" sz="900" dirty="0" smtClean="0">
                <a:solidFill>
                  <a:srgbClr val="0070C0"/>
                </a:solidFill>
              </a:rPr>
              <a:t>(Boeing)</a:t>
            </a:r>
            <a:endParaRPr lang="en-US" sz="900" dirty="0">
              <a:solidFill>
                <a:srgbClr val="0070C0"/>
              </a:solidFill>
            </a:endParaRPr>
          </a:p>
        </p:txBody>
      </p:sp>
      <p:sp>
        <p:nvSpPr>
          <p:cNvPr id="5" name="Text Placeholder 4"/>
          <p:cNvSpPr>
            <a:spLocks noGrp="1"/>
          </p:cNvSpPr>
          <p:nvPr>
            <p:ph type="body" sz="quarter" idx="13"/>
          </p:nvPr>
        </p:nvSpPr>
        <p:spPr>
          <a:xfrm>
            <a:off x="471344" y="1306514"/>
            <a:ext cx="11166089" cy="4627561"/>
          </a:xfrm>
        </p:spPr>
        <p:txBody>
          <a:bodyPr/>
          <a:lstStyle/>
          <a:p>
            <a:r>
              <a:rPr lang="en-US" sz="1600" dirty="0"/>
              <a:t>Uses Baseline Guidance to Initially Guide to a “Phantom </a:t>
            </a:r>
            <a:r>
              <a:rPr lang="en-US" sz="1600" dirty="0" err="1"/>
              <a:t>Aimpoint</a:t>
            </a:r>
            <a:r>
              <a:rPr lang="en-US" sz="1600" dirty="0" smtClean="0"/>
              <a:t>” 4.5km Slant range from </a:t>
            </a:r>
            <a:r>
              <a:rPr lang="en-US" sz="1600" dirty="0" err="1" smtClean="0"/>
              <a:t>tgt</a:t>
            </a:r>
            <a:r>
              <a:rPr lang="en-US" sz="1600" dirty="0" smtClean="0"/>
              <a:t> along the planned impact angle</a:t>
            </a:r>
            <a:endParaRPr lang="en-US" sz="1600" dirty="0"/>
          </a:p>
          <a:p>
            <a:pPr lvl="1"/>
            <a:r>
              <a:rPr lang="en-US" sz="1600" dirty="0"/>
              <a:t>Optimizes target location in the sensor FOV</a:t>
            </a:r>
          </a:p>
          <a:p>
            <a:pPr lvl="1"/>
            <a:r>
              <a:rPr lang="en-US" sz="1600" dirty="0"/>
              <a:t>Optimizes maneuverability once laser measurements are acquired</a:t>
            </a:r>
          </a:p>
          <a:p>
            <a:pPr lvl="1"/>
            <a:r>
              <a:rPr lang="en-US" sz="1600" dirty="0" smtClean="0"/>
              <a:t>Arrives at P.A. with selected impact angle, disregards IA once tracking laser</a:t>
            </a:r>
            <a:endParaRPr lang="en-US" sz="1600" dirty="0"/>
          </a:p>
          <a:p>
            <a:pPr lvl="1"/>
            <a:endParaRPr lang="en-US" sz="1600" dirty="0"/>
          </a:p>
          <a:p>
            <a:r>
              <a:rPr lang="en-US" sz="1600" dirty="0"/>
              <a:t>Precision Target Tracker (PTT) Processes Laser Sensor Elevation and Azimuth Measurements to Maintain Precise Target Position and Velocity (if applicable) Estimates</a:t>
            </a:r>
          </a:p>
          <a:p>
            <a:pPr lvl="1"/>
            <a:r>
              <a:rPr lang="en-US" sz="1600" dirty="0"/>
              <a:t>Continuously provides guidance with most recent estimate of target intercept position, including a correction for target velocity</a:t>
            </a:r>
          </a:p>
          <a:p>
            <a:pPr lvl="1"/>
            <a:r>
              <a:rPr lang="en-US" sz="1600" dirty="0"/>
              <a:t>Contains an acceleration detection algorithm for engagement of maneuvering </a:t>
            </a:r>
            <a:r>
              <a:rPr lang="en-US" sz="1600" dirty="0" smtClean="0"/>
              <a:t>targets</a:t>
            </a:r>
          </a:p>
          <a:p>
            <a:pPr lvl="2"/>
            <a:r>
              <a:rPr lang="en-US" sz="1600" u="sng" dirty="0" smtClean="0"/>
              <a:t>Very dependent on MTS track at release</a:t>
            </a:r>
            <a:endParaRPr lang="en-US" sz="1600" u="sng" dirty="0"/>
          </a:p>
          <a:p>
            <a:endParaRPr lang="en-US" sz="1600" dirty="0"/>
          </a:p>
          <a:p>
            <a:r>
              <a:rPr lang="en-US" sz="1600" dirty="0"/>
              <a:t>Switches to LJDAM Terminal Guidance During Terminal Phase</a:t>
            </a:r>
          </a:p>
          <a:p>
            <a:pPr lvl="1"/>
            <a:r>
              <a:rPr lang="en-US" sz="1600" dirty="0"/>
              <a:t>LJDAM flies to the </a:t>
            </a:r>
            <a:r>
              <a:rPr lang="en-US" sz="1600" dirty="0" smtClean="0"/>
              <a:t>calculated estimates</a:t>
            </a:r>
            <a:r>
              <a:rPr lang="en-US" sz="1600" dirty="0"/>
              <a:t>, not directly to the laser spot</a:t>
            </a:r>
          </a:p>
          <a:p>
            <a:pPr lvl="2"/>
            <a:r>
              <a:rPr lang="en-US" sz="1600" dirty="0">
                <a:solidFill>
                  <a:srgbClr val="FF0000"/>
                </a:solidFill>
              </a:rPr>
              <a:t>No need for aircrew to lead </a:t>
            </a:r>
            <a:r>
              <a:rPr lang="en-US" sz="1600" dirty="0" smtClean="0">
                <a:solidFill>
                  <a:srgbClr val="FF0000"/>
                </a:solidFill>
              </a:rPr>
              <a:t>target, uses proportional navigation (Pro-</a:t>
            </a:r>
            <a:r>
              <a:rPr lang="en-US" sz="1600" dirty="0" err="1" smtClean="0">
                <a:solidFill>
                  <a:srgbClr val="FF0000"/>
                </a:solidFill>
              </a:rPr>
              <a:t>Nav</a:t>
            </a:r>
            <a:r>
              <a:rPr lang="en-US" sz="1600" dirty="0" smtClean="0">
                <a:solidFill>
                  <a:srgbClr val="FF0000"/>
                </a:solidFill>
              </a:rPr>
              <a:t>) w/calculations</a:t>
            </a:r>
            <a:endParaRPr lang="en-US" sz="1600" dirty="0">
              <a:solidFill>
                <a:srgbClr val="FF0000"/>
              </a:solidFill>
            </a:endParaRPr>
          </a:p>
          <a:p>
            <a:pPr lvl="1"/>
            <a:r>
              <a:rPr lang="en-US" sz="1600" dirty="0"/>
              <a:t>Impact Angle is not controlled in LJDAM terminal guidance against moving </a:t>
            </a:r>
            <a:r>
              <a:rPr lang="en-US" sz="1600" dirty="0" smtClean="0"/>
              <a:t>targets only to P.A.</a:t>
            </a:r>
            <a:endParaRPr lang="en-US" sz="1600" dirty="0"/>
          </a:p>
          <a:p>
            <a:endParaRPr lang="en-US" dirty="0"/>
          </a:p>
        </p:txBody>
      </p:sp>
    </p:spTree>
    <p:extLst>
      <p:ext uri="{BB962C8B-B14F-4D97-AF65-F5344CB8AC3E}">
        <p14:creationId xmlns:p14="http://schemas.microsoft.com/office/powerpoint/2010/main" val="89736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89318A1-174D-4DEE-8106-03A37B9BCF15}" type="slidenum">
              <a:rPr lang="en-US" sz="1000"/>
              <a:pPr/>
              <a:t>65</a:t>
            </a:fld>
            <a:endParaRPr lang="en-US" sz="1000" dirty="0"/>
          </a:p>
        </p:txBody>
      </p:sp>
      <p:sp>
        <p:nvSpPr>
          <p:cNvPr id="4" name="Title 3"/>
          <p:cNvSpPr>
            <a:spLocks noGrp="1"/>
          </p:cNvSpPr>
          <p:nvPr>
            <p:ph type="title"/>
          </p:nvPr>
        </p:nvSpPr>
        <p:spPr/>
        <p:txBody>
          <a:bodyPr/>
          <a:lstStyle/>
          <a:p>
            <a:pPr algn="ctr"/>
            <a:r>
              <a:rPr lang="en-US" altLang="en-US" dirty="0"/>
              <a:t>Trajectory </a:t>
            </a:r>
            <a:r>
              <a:rPr lang="en-US" altLang="en-US" dirty="0" smtClean="0"/>
              <a:t>Comparison</a:t>
            </a:r>
            <a:r>
              <a:rPr lang="en-US" sz="900" dirty="0">
                <a:solidFill>
                  <a:srgbClr val="0070C0"/>
                </a:solidFill>
              </a:rPr>
              <a:t>(Boeing)</a:t>
            </a:r>
            <a:r>
              <a:rPr lang="en-US" altLang="en-US" dirty="0"/>
              <a:t/>
            </a:r>
            <a:br>
              <a:rPr lang="en-US" altLang="en-US" dirty="0"/>
            </a:br>
            <a:r>
              <a:rPr lang="en-US" altLang="en-US" sz="1200" dirty="0"/>
              <a:t>LJDAM versus JDAM</a:t>
            </a:r>
            <a:endParaRPr lang="en-US" dirty="0"/>
          </a:p>
        </p:txBody>
      </p:sp>
      <p:grpSp>
        <p:nvGrpSpPr>
          <p:cNvPr id="6" name="Group 6"/>
          <p:cNvGrpSpPr>
            <a:grpSpLocks/>
          </p:cNvGrpSpPr>
          <p:nvPr/>
        </p:nvGrpSpPr>
        <p:grpSpPr bwMode="auto">
          <a:xfrm>
            <a:off x="1779827" y="1867694"/>
            <a:ext cx="3903662" cy="3854450"/>
            <a:chOff x="408121" y="1891554"/>
            <a:chExt cx="3903905" cy="3854822"/>
          </a:xfrm>
        </p:grpSpPr>
        <p:pic>
          <p:nvPicPr>
            <p:cNvPr id="7" name="Picture 49"/>
            <p:cNvPicPr>
              <a:picLocks noChangeAspect="1" noChangeArrowheads="1"/>
            </p:cNvPicPr>
            <p:nvPr/>
          </p:nvPicPr>
          <p:blipFill>
            <a:blip r:embed="rId2" cstate="print"/>
            <a:srcRect r="53990"/>
            <a:stretch>
              <a:fillRect/>
            </a:stretch>
          </p:blipFill>
          <p:spPr bwMode="auto">
            <a:xfrm>
              <a:off x="408121" y="1891554"/>
              <a:ext cx="3805291" cy="3854822"/>
            </a:xfrm>
            <a:prstGeom prst="rect">
              <a:avLst/>
            </a:prstGeom>
            <a:noFill/>
            <a:ln w="9525">
              <a:noFill/>
              <a:miter lim="800000"/>
              <a:headEnd/>
              <a:tailEnd/>
            </a:ln>
          </p:spPr>
        </p:pic>
        <p:sp>
          <p:nvSpPr>
            <p:cNvPr id="8" name="Rectangle 5"/>
            <p:cNvSpPr>
              <a:spLocks noChangeArrowheads="1"/>
            </p:cNvSpPr>
            <p:nvPr/>
          </p:nvSpPr>
          <p:spPr bwMode="auto">
            <a:xfrm>
              <a:off x="4061014" y="3200400"/>
              <a:ext cx="251012" cy="1174340"/>
            </a:xfrm>
            <a:prstGeom prst="rect">
              <a:avLst/>
            </a:prstGeom>
            <a:solidFill>
              <a:schemeClr val="bg1"/>
            </a:solidFill>
            <a:ln w="12700" algn="ctr">
              <a:noFill/>
              <a:round/>
              <a:headEnd type="none" w="sm" len="sm"/>
              <a:tailEnd type="none" w="sm" len="sm"/>
            </a:ln>
          </p:spPr>
          <p:txBody>
            <a:bodyPr/>
            <a:lstStyle/>
            <a:p>
              <a:pPr defTabSz="820738"/>
              <a:endParaRPr lang="en-US" altLang="en-US"/>
            </a:p>
          </p:txBody>
        </p:sp>
      </p:grpSp>
      <p:grpSp>
        <p:nvGrpSpPr>
          <p:cNvPr id="9" name="Group 8"/>
          <p:cNvGrpSpPr>
            <a:grpSpLocks/>
          </p:cNvGrpSpPr>
          <p:nvPr/>
        </p:nvGrpSpPr>
        <p:grpSpPr bwMode="auto">
          <a:xfrm>
            <a:off x="5629516" y="2234409"/>
            <a:ext cx="4689475" cy="3057525"/>
            <a:chOff x="3989294" y="2689412"/>
            <a:chExt cx="4689433" cy="3056964"/>
          </a:xfrm>
        </p:grpSpPr>
        <p:pic>
          <p:nvPicPr>
            <p:cNvPr id="10" name="Picture 49"/>
            <p:cNvPicPr>
              <a:picLocks noChangeAspect="1" noChangeArrowheads="1"/>
            </p:cNvPicPr>
            <p:nvPr/>
          </p:nvPicPr>
          <p:blipFill>
            <a:blip r:embed="rId2" cstate="print"/>
            <a:srcRect l="44060" t="20699"/>
            <a:stretch>
              <a:fillRect/>
            </a:stretch>
          </p:blipFill>
          <p:spPr bwMode="auto">
            <a:xfrm>
              <a:off x="4052047" y="2689412"/>
              <a:ext cx="4626680" cy="3056964"/>
            </a:xfrm>
            <a:prstGeom prst="rect">
              <a:avLst/>
            </a:prstGeom>
            <a:noFill/>
            <a:ln w="9525">
              <a:noFill/>
              <a:miter lim="800000"/>
              <a:headEnd/>
              <a:tailEnd/>
            </a:ln>
          </p:spPr>
        </p:pic>
        <p:sp>
          <p:nvSpPr>
            <p:cNvPr id="11" name="Rectangle 10"/>
            <p:cNvSpPr>
              <a:spLocks noChangeArrowheads="1"/>
            </p:cNvSpPr>
            <p:nvPr/>
          </p:nvSpPr>
          <p:spPr bwMode="auto">
            <a:xfrm>
              <a:off x="3989294" y="5217459"/>
              <a:ext cx="251012" cy="259976"/>
            </a:xfrm>
            <a:prstGeom prst="rect">
              <a:avLst/>
            </a:prstGeom>
            <a:solidFill>
              <a:schemeClr val="bg1"/>
            </a:solidFill>
            <a:ln w="12700" algn="ctr">
              <a:noFill/>
              <a:round/>
              <a:headEnd type="none" w="sm" len="sm"/>
              <a:tailEnd type="none" w="sm" len="sm"/>
            </a:ln>
          </p:spPr>
          <p:txBody>
            <a:bodyPr/>
            <a:lstStyle/>
            <a:p>
              <a:pPr defTabSz="820738"/>
              <a:endParaRPr lang="en-US" altLang="en-US"/>
            </a:p>
          </p:txBody>
        </p:sp>
      </p:grpSp>
    </p:spTree>
    <p:extLst>
      <p:ext uri="{BB962C8B-B14F-4D97-AF65-F5344CB8AC3E}">
        <p14:creationId xmlns:p14="http://schemas.microsoft.com/office/powerpoint/2010/main" val="102766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05984" y="184150"/>
            <a:ext cx="9042400" cy="1143000"/>
          </a:xfrm>
        </p:spPr>
        <p:txBody>
          <a:bodyPr/>
          <a:lstStyle/>
          <a:p>
            <a:pPr algn="ctr"/>
            <a:r>
              <a:rPr lang="en-US" dirty="0" smtClean="0"/>
              <a:t>Warheads</a:t>
            </a:r>
            <a:endParaRPr lang="en-US" dirty="0"/>
          </a:p>
        </p:txBody>
      </p:sp>
      <p:sp>
        <p:nvSpPr>
          <p:cNvPr id="3" name="Content Placeholder 2"/>
          <p:cNvSpPr>
            <a:spLocks noGrp="1"/>
          </p:cNvSpPr>
          <p:nvPr>
            <p:ph idx="1"/>
          </p:nvPr>
        </p:nvSpPr>
        <p:spPr/>
        <p:txBody>
          <a:bodyPr/>
          <a:lstStyle/>
          <a:p>
            <a:r>
              <a:rPr lang="en-US" dirty="0" smtClean="0"/>
              <a:t>MK-82</a:t>
            </a:r>
          </a:p>
          <a:p>
            <a:pPr lvl="1"/>
            <a:r>
              <a:rPr lang="en-US" dirty="0" err="1" smtClean="0"/>
              <a:t>Std</a:t>
            </a:r>
            <a:r>
              <a:rPr lang="en-US" dirty="0" smtClean="0"/>
              <a:t> bomb</a:t>
            </a:r>
          </a:p>
          <a:p>
            <a:r>
              <a:rPr lang="en-US" dirty="0" smtClean="0"/>
              <a:t>BLU-126 and -129</a:t>
            </a:r>
          </a:p>
          <a:p>
            <a:pPr lvl="1"/>
            <a:r>
              <a:rPr lang="en-US" dirty="0"/>
              <a:t>Low Collateral Types (LOCO</a:t>
            </a:r>
            <a:r>
              <a:rPr lang="en-US" dirty="0" smtClean="0"/>
              <a:t>)</a:t>
            </a:r>
          </a:p>
          <a:p>
            <a:r>
              <a:rPr lang="en-US" dirty="0" smtClean="0"/>
              <a:t>BLU-111</a:t>
            </a:r>
            <a:endParaRPr lang="en-US" dirty="0"/>
          </a:p>
          <a:p>
            <a:pPr lvl="1"/>
            <a:r>
              <a:rPr lang="en-US" dirty="0" smtClean="0"/>
              <a:t>Penetrator </a:t>
            </a:r>
          </a:p>
        </p:txBody>
      </p:sp>
    </p:spTree>
    <p:extLst>
      <p:ext uri="{BB962C8B-B14F-4D97-AF65-F5344CB8AC3E}">
        <p14:creationId xmlns:p14="http://schemas.microsoft.com/office/powerpoint/2010/main" val="388541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89318A1-174D-4DEE-8106-03A37B9BCF15}" type="slidenum">
              <a:rPr lang="en-US" sz="1000"/>
              <a:pPr/>
              <a:t>67</a:t>
            </a:fld>
            <a:endParaRPr lang="en-US" sz="1000" dirty="0"/>
          </a:p>
        </p:txBody>
      </p:sp>
      <p:sp>
        <p:nvSpPr>
          <p:cNvPr id="4" name="Title 3"/>
          <p:cNvSpPr>
            <a:spLocks noGrp="1"/>
          </p:cNvSpPr>
          <p:nvPr>
            <p:ph type="title"/>
          </p:nvPr>
        </p:nvSpPr>
        <p:spPr/>
        <p:txBody>
          <a:bodyPr/>
          <a:lstStyle/>
          <a:p>
            <a:pPr algn="ctr"/>
            <a:r>
              <a:rPr lang="en-US" dirty="0" smtClean="0"/>
              <a:t>Laser Guidance – Phantom Aim Point</a:t>
            </a:r>
            <a:r>
              <a:rPr lang="en-US" sz="900" dirty="0">
                <a:solidFill>
                  <a:srgbClr val="0070C0"/>
                </a:solidFill>
              </a:rPr>
              <a:t>(Boeing)</a:t>
            </a:r>
            <a:endParaRPr lang="en-US" sz="900" dirty="0"/>
          </a:p>
        </p:txBody>
      </p:sp>
      <p:sp>
        <p:nvSpPr>
          <p:cNvPr id="6" name="Content Placeholder 2"/>
          <p:cNvSpPr txBox="1">
            <a:spLocks/>
          </p:cNvSpPr>
          <p:nvPr/>
        </p:nvSpPr>
        <p:spPr>
          <a:xfrm>
            <a:off x="1925784" y="1285082"/>
            <a:ext cx="8285163" cy="1016000"/>
          </a:xfrm>
          <a:prstGeom prst="rect">
            <a:avLst/>
          </a:prstGeom>
        </p:spPr>
        <p:txBody>
          <a:bodyPr/>
          <a:lstStyle>
            <a:lvl1pPr marL="169863" indent="-169863" algn="l" defTabSz="820738" rtl="0" eaLnBrk="1" fontAlgn="base" hangingPunct="1">
              <a:lnSpc>
                <a:spcPct val="90000"/>
              </a:lnSpc>
              <a:spcBef>
                <a:spcPct val="30000"/>
              </a:spcBef>
              <a:spcAft>
                <a:spcPct val="0"/>
              </a:spcAft>
              <a:buClr>
                <a:schemeClr val="tx2"/>
              </a:buClr>
              <a:buFont typeface="Wingdings" pitchFamily="2" charset="2"/>
              <a:buChar char="§"/>
              <a:defRPr sz="2200" b="1">
                <a:solidFill>
                  <a:schemeClr val="tx1">
                    <a:lumMod val="75000"/>
                    <a:lumOff val="25000"/>
                  </a:schemeClr>
                </a:solidFill>
                <a:latin typeface="+mn-lt"/>
                <a:ea typeface="+mn-ea"/>
                <a:cs typeface="+mn-cs"/>
              </a:defRPr>
            </a:lvl1pPr>
            <a:lvl2pPr marL="376238" indent="-204788" algn="l" defTabSz="820738" rtl="0" eaLnBrk="1" fontAlgn="base" hangingPunct="1">
              <a:lnSpc>
                <a:spcPct val="90000"/>
              </a:lnSpc>
              <a:spcBef>
                <a:spcPct val="30000"/>
              </a:spcBef>
              <a:spcAft>
                <a:spcPct val="0"/>
              </a:spcAft>
              <a:buClr>
                <a:schemeClr val="tx2"/>
              </a:buClr>
              <a:buFont typeface="Arial" panose="020B0604020202020204" pitchFamily="34" charset="0"/>
              <a:buChar char="−"/>
              <a:defRPr sz="2000">
                <a:solidFill>
                  <a:schemeClr val="tx1">
                    <a:lumMod val="75000"/>
                    <a:lumOff val="25000"/>
                  </a:schemeClr>
                </a:solidFill>
                <a:latin typeface="+mn-lt"/>
              </a:defRPr>
            </a:lvl2pPr>
            <a:lvl3pPr marL="627063" indent="-185738" algn="l" defTabSz="820738" rtl="0" eaLnBrk="1" fontAlgn="base" hangingPunct="1">
              <a:lnSpc>
                <a:spcPct val="90000"/>
              </a:lnSpc>
              <a:spcBef>
                <a:spcPct val="30000"/>
              </a:spcBef>
              <a:spcAft>
                <a:spcPct val="0"/>
              </a:spcAft>
              <a:buClr>
                <a:schemeClr val="tx2"/>
              </a:buClr>
              <a:buFont typeface="Wingdings" panose="05000000000000000000" pitchFamily="2" charset="2"/>
              <a:buChar char="§"/>
              <a:defRPr>
                <a:solidFill>
                  <a:schemeClr val="tx1">
                    <a:lumMod val="75000"/>
                    <a:lumOff val="25000"/>
                  </a:schemeClr>
                </a:solidFill>
                <a:latin typeface="+mn-lt"/>
              </a:defRPr>
            </a:lvl3pPr>
            <a:lvl4pPr marL="792163" indent="-163513" algn="l" defTabSz="820738" rtl="0" eaLnBrk="1" fontAlgn="base" hangingPunct="1">
              <a:lnSpc>
                <a:spcPct val="90000"/>
              </a:lnSpc>
              <a:spcBef>
                <a:spcPct val="30000"/>
              </a:spcBef>
              <a:spcAft>
                <a:spcPct val="0"/>
              </a:spcAft>
              <a:buClr>
                <a:schemeClr val="tx2"/>
              </a:buClr>
              <a:buFont typeface="Wingdings" panose="05000000000000000000" pitchFamily="2" charset="2"/>
              <a:buChar char="§"/>
              <a:defRPr>
                <a:solidFill>
                  <a:schemeClr val="tx1">
                    <a:lumMod val="75000"/>
                    <a:lumOff val="25000"/>
                  </a:schemeClr>
                </a:solidFill>
                <a:latin typeface="+mn-lt"/>
              </a:defRPr>
            </a:lvl4pPr>
            <a:lvl5pPr marL="957263" indent="-163513" algn="l" defTabSz="820738" rtl="0" eaLnBrk="1" fontAlgn="base" hangingPunct="1">
              <a:lnSpc>
                <a:spcPct val="90000"/>
              </a:lnSpc>
              <a:spcBef>
                <a:spcPct val="30000"/>
              </a:spcBef>
              <a:spcAft>
                <a:spcPct val="0"/>
              </a:spcAft>
              <a:buClr>
                <a:schemeClr val="tx2"/>
              </a:buClr>
              <a:buFont typeface="Wingdings" panose="05000000000000000000" pitchFamily="2" charset="2"/>
              <a:buChar char="§"/>
              <a:defRPr sz="1600">
                <a:solidFill>
                  <a:schemeClr val="tx1">
                    <a:lumMod val="75000"/>
                    <a:lumOff val="25000"/>
                  </a:schemeClr>
                </a:solidFill>
                <a:latin typeface="+mn-lt"/>
              </a:defRPr>
            </a:lvl5pPr>
            <a:lvl6pPr marL="14144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6pPr>
            <a:lvl7pPr marL="18716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7pPr>
            <a:lvl8pPr marL="23288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8pPr>
            <a:lvl9pPr marL="2786063" indent="-163513" algn="l" defTabSz="820738" rtl="0" eaLnBrk="1" fontAlgn="base" hangingPunct="1">
              <a:lnSpc>
                <a:spcPct val="90000"/>
              </a:lnSpc>
              <a:spcBef>
                <a:spcPct val="30000"/>
              </a:spcBef>
              <a:spcAft>
                <a:spcPct val="0"/>
              </a:spcAft>
              <a:buClr>
                <a:schemeClr val="tx2"/>
              </a:buClr>
              <a:buFont typeface="Arial" charset="0"/>
              <a:buChar char="–"/>
              <a:defRPr sz="1600">
                <a:solidFill>
                  <a:schemeClr val="tx1"/>
                </a:solidFill>
                <a:latin typeface="+mn-lt"/>
              </a:defRPr>
            </a:lvl9pPr>
          </a:lstStyle>
          <a:p>
            <a:r>
              <a:rPr lang="en-US" altLang="en-US" sz="1800" kern="0" dirty="0"/>
              <a:t>LJDAM Optimal Guidance is modified from baseline JDAM to provide a more favorable view of the target by the Laser Sensor by initially guiding to a Phantom Aim </a:t>
            </a:r>
            <a:r>
              <a:rPr lang="en-US" altLang="en-US" sz="1800" kern="0" dirty="0" smtClean="0"/>
              <a:t>Point if moving target selected.</a:t>
            </a:r>
            <a:endParaRPr lang="en-US" altLang="en-US" sz="1800" kern="0" dirty="0"/>
          </a:p>
        </p:txBody>
      </p:sp>
      <p:grpSp>
        <p:nvGrpSpPr>
          <p:cNvPr id="7" name="Group 2"/>
          <p:cNvGrpSpPr>
            <a:grpSpLocks/>
          </p:cNvGrpSpPr>
          <p:nvPr/>
        </p:nvGrpSpPr>
        <p:grpSpPr bwMode="auto">
          <a:xfrm>
            <a:off x="2646508" y="2360781"/>
            <a:ext cx="7171736" cy="4082089"/>
            <a:chOff x="1050925" y="2387600"/>
            <a:chExt cx="7329443" cy="4168775"/>
          </a:xfrm>
        </p:grpSpPr>
        <p:grpSp>
          <p:nvGrpSpPr>
            <p:cNvPr id="8" name="Group 9"/>
            <p:cNvGrpSpPr>
              <a:grpSpLocks/>
            </p:cNvGrpSpPr>
            <p:nvPr/>
          </p:nvGrpSpPr>
          <p:grpSpPr bwMode="auto">
            <a:xfrm>
              <a:off x="1050925" y="2387600"/>
              <a:ext cx="7329443" cy="4168775"/>
              <a:chOff x="1006020" y="2388327"/>
              <a:chExt cx="7329871" cy="4167399"/>
            </a:xfrm>
          </p:grpSpPr>
          <p:pic>
            <p:nvPicPr>
              <p:cNvPr id="10" name="Picture 11090"/>
              <p:cNvPicPr>
                <a:picLocks noChangeAspect="1" noChangeArrowheads="1"/>
              </p:cNvPicPr>
              <p:nvPr/>
            </p:nvPicPr>
            <p:blipFill>
              <a:blip r:embed="rId2" cstate="print"/>
              <a:srcRect/>
              <a:stretch>
                <a:fillRect/>
              </a:stretch>
            </p:blipFill>
            <p:spPr bwMode="auto">
              <a:xfrm>
                <a:off x="1344716" y="2388327"/>
                <a:ext cx="6273187" cy="4167399"/>
              </a:xfrm>
              <a:prstGeom prst="rect">
                <a:avLst/>
              </a:prstGeom>
              <a:noFill/>
              <a:ln w="9525">
                <a:noFill/>
                <a:miter lim="800000"/>
                <a:headEnd/>
                <a:tailEnd/>
              </a:ln>
            </p:spPr>
          </p:pic>
          <p:sp>
            <p:nvSpPr>
              <p:cNvPr id="11" name="TextBox 7"/>
              <p:cNvSpPr txBox="1">
                <a:spLocks noChangeArrowheads="1"/>
              </p:cNvSpPr>
              <p:nvPr/>
            </p:nvSpPr>
            <p:spPr bwMode="auto">
              <a:xfrm>
                <a:off x="1006020" y="3603819"/>
                <a:ext cx="3208648" cy="1099730"/>
              </a:xfrm>
              <a:prstGeom prst="rect">
                <a:avLst/>
              </a:prstGeom>
              <a:solidFill>
                <a:schemeClr val="bg1"/>
              </a:solidFill>
              <a:ln w="9525">
                <a:noFill/>
                <a:miter lim="800000"/>
                <a:headEnd/>
                <a:tailEnd/>
              </a:ln>
            </p:spPr>
            <p:txBody>
              <a:bodyPr>
                <a:spAutoFit/>
              </a:bodyPr>
              <a:lstStyle/>
              <a:p>
                <a:pPr algn="ctr"/>
                <a:r>
                  <a:rPr lang="en-US" altLang="en-US" sz="1600" dirty="0"/>
                  <a:t>JDAM baseline guidance will fly an optimal trajectory that will attempt to be along the planned impact </a:t>
                </a:r>
                <a:r>
                  <a:rPr lang="en-US" altLang="en-US" sz="1600" dirty="0" smtClean="0"/>
                  <a:t>angle at the P.A. </a:t>
                </a:r>
                <a:endParaRPr lang="en-US" altLang="en-US" sz="1600" dirty="0"/>
              </a:p>
            </p:txBody>
          </p:sp>
          <p:sp>
            <p:nvSpPr>
              <p:cNvPr id="12" name="TextBox 8"/>
              <p:cNvSpPr txBox="1">
                <a:spLocks noChangeArrowheads="1"/>
              </p:cNvSpPr>
              <p:nvPr/>
            </p:nvSpPr>
            <p:spPr bwMode="auto">
              <a:xfrm>
                <a:off x="5127243" y="2745651"/>
                <a:ext cx="3208648" cy="1351097"/>
              </a:xfrm>
              <a:prstGeom prst="rect">
                <a:avLst/>
              </a:prstGeom>
              <a:solidFill>
                <a:schemeClr val="bg1"/>
              </a:solidFill>
              <a:ln w="9525">
                <a:noFill/>
                <a:miter lim="800000"/>
                <a:headEnd/>
                <a:tailEnd/>
              </a:ln>
            </p:spPr>
            <p:txBody>
              <a:bodyPr>
                <a:spAutoFit/>
              </a:bodyPr>
              <a:lstStyle/>
              <a:p>
                <a:pPr algn="ctr"/>
                <a:r>
                  <a:rPr lang="en-US" altLang="en-US" sz="1600" dirty="0"/>
                  <a:t>LJDAM guidance will initially intercept a Phantom Aim Point </a:t>
                </a:r>
                <a:r>
                  <a:rPr lang="en-US" altLang="en-US" sz="1600" dirty="0" smtClean="0"/>
                  <a:t>4500 </a:t>
                </a:r>
                <a:r>
                  <a:rPr lang="en-US" altLang="en-US" sz="1600" dirty="0"/>
                  <a:t>meters slant range from the </a:t>
                </a:r>
                <a:r>
                  <a:rPr lang="en-US" altLang="en-US" sz="1600" dirty="0" smtClean="0"/>
                  <a:t>target at planned IA, then flies to target </a:t>
                </a:r>
                <a:r>
                  <a:rPr lang="en-US" altLang="en-US" sz="1600" u="sng" dirty="0" smtClean="0"/>
                  <a:t>regardless</a:t>
                </a:r>
                <a:r>
                  <a:rPr lang="en-US" altLang="en-US" sz="1600" dirty="0" smtClean="0"/>
                  <a:t> of IA</a:t>
                </a:r>
                <a:endParaRPr lang="en-US" altLang="en-US" sz="1600" dirty="0"/>
              </a:p>
            </p:txBody>
          </p:sp>
        </p:grpSp>
        <p:sp>
          <p:nvSpPr>
            <p:cNvPr id="9" name="Rectangle 1"/>
            <p:cNvSpPr>
              <a:spLocks noChangeArrowheads="1"/>
            </p:cNvSpPr>
            <p:nvPr/>
          </p:nvSpPr>
          <p:spPr bwMode="auto">
            <a:xfrm>
              <a:off x="4627125" y="4981575"/>
              <a:ext cx="784217" cy="1328737"/>
            </a:xfrm>
            <a:prstGeom prst="rect">
              <a:avLst/>
            </a:prstGeom>
            <a:solidFill>
              <a:schemeClr val="bg1"/>
            </a:solidFill>
            <a:ln w="12700" algn="ctr">
              <a:noFill/>
              <a:round/>
              <a:headEnd type="none" w="sm" len="sm"/>
              <a:tailEnd type="none" w="sm" len="sm"/>
            </a:ln>
          </p:spPr>
          <p:txBody>
            <a:bodyPr/>
            <a:lstStyle/>
            <a:p>
              <a:pPr defTabSz="820738"/>
              <a:endParaRPr lang="en-US"/>
            </a:p>
          </p:txBody>
        </p:sp>
      </p:grpSp>
      <p:sp>
        <p:nvSpPr>
          <p:cNvPr id="2" name="TextBox 1"/>
          <p:cNvSpPr txBox="1"/>
          <p:nvPr/>
        </p:nvSpPr>
        <p:spPr>
          <a:xfrm>
            <a:off x="4724400" y="2695404"/>
            <a:ext cx="556563" cy="230832"/>
          </a:xfrm>
          <a:prstGeom prst="rect">
            <a:avLst/>
          </a:prstGeom>
          <a:noFill/>
        </p:spPr>
        <p:txBody>
          <a:bodyPr wrap="none" rtlCol="0">
            <a:spAutoFit/>
          </a:bodyPr>
          <a:lstStyle/>
          <a:p>
            <a:r>
              <a:rPr lang="en-US" sz="900" dirty="0" smtClean="0"/>
              <a:t>38vs54</a:t>
            </a:r>
            <a:endParaRPr lang="en-US" sz="900" dirty="0"/>
          </a:p>
        </p:txBody>
      </p:sp>
    </p:spTree>
    <p:extLst>
      <p:ext uri="{BB962C8B-B14F-4D97-AF65-F5344CB8AC3E}">
        <p14:creationId xmlns:p14="http://schemas.microsoft.com/office/powerpoint/2010/main" val="168530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Laser Updates for Terminal Guidance</a:t>
            </a:r>
            <a:endParaRPr lang="en-US" dirty="0"/>
          </a:p>
        </p:txBody>
      </p:sp>
      <p:sp>
        <p:nvSpPr>
          <p:cNvPr id="3" name="Content Placeholder 2"/>
          <p:cNvSpPr>
            <a:spLocks noGrp="1"/>
          </p:cNvSpPr>
          <p:nvPr>
            <p:ph idx="1"/>
          </p:nvPr>
        </p:nvSpPr>
        <p:spPr>
          <a:xfrm>
            <a:off x="76200" y="1159863"/>
            <a:ext cx="2690532" cy="485775"/>
          </a:xfrm>
        </p:spPr>
        <p:txBody>
          <a:bodyPr/>
          <a:lstStyle/>
          <a:p>
            <a:pPr lvl="1"/>
            <a:endParaRPr lang="en-US" sz="1800" dirty="0"/>
          </a:p>
          <a:p>
            <a:pPr lvl="1"/>
            <a:r>
              <a:rPr lang="en-US" sz="1800" dirty="0" smtClean="0"/>
              <a:t>4.5km to target</a:t>
            </a:r>
          </a:p>
          <a:p>
            <a:endParaRPr lang="en-US" sz="2000" dirty="0"/>
          </a:p>
        </p:txBody>
      </p:sp>
      <p:sp>
        <p:nvSpPr>
          <p:cNvPr id="4" name="Slide Number Placeholder 3"/>
          <p:cNvSpPr>
            <a:spLocks noGrp="1"/>
          </p:cNvSpPr>
          <p:nvPr>
            <p:ph type="sldNum" sz="quarter" idx="12"/>
          </p:nvPr>
        </p:nvSpPr>
        <p:spPr/>
        <p:txBody>
          <a:bodyPr/>
          <a:lstStyle/>
          <a:p>
            <a:pPr fontAlgn="base">
              <a:spcBef>
                <a:spcPct val="0"/>
              </a:spcBef>
              <a:spcAft>
                <a:spcPct val="0"/>
              </a:spcAft>
            </a:pPr>
            <a:fld id="{4E9EBC09-8728-46F0-99E6-7C066CF6AFEC}" type="slidenum">
              <a:rPr lang="en-US" b="1" smtClean="0">
                <a:solidFill>
                  <a:srgbClr val="000000"/>
                </a:solidFill>
              </a:rPr>
              <a:pPr fontAlgn="base">
                <a:spcBef>
                  <a:spcPct val="0"/>
                </a:spcBef>
                <a:spcAft>
                  <a:spcPct val="0"/>
                </a:spcAft>
              </a:pPr>
              <a:t>68</a:t>
            </a:fld>
            <a:endParaRPr lang="en-US" b="1" dirty="0">
              <a:solidFill>
                <a:srgbClr val="000000"/>
              </a:solidFill>
            </a:endParaRPr>
          </a:p>
        </p:txBody>
      </p:sp>
      <p:pic>
        <p:nvPicPr>
          <p:cNvPr id="5" name="Picture 4"/>
          <p:cNvPicPr>
            <a:picLocks noChangeAspect="1"/>
          </p:cNvPicPr>
          <p:nvPr/>
        </p:nvPicPr>
        <p:blipFill>
          <a:blip r:embed="rId2"/>
          <a:stretch>
            <a:fillRect/>
          </a:stretch>
        </p:blipFill>
        <p:spPr>
          <a:xfrm>
            <a:off x="2545553" y="1586300"/>
            <a:ext cx="7881944" cy="4637898"/>
          </a:xfrm>
          <a:prstGeom prst="rect">
            <a:avLst/>
          </a:prstGeom>
        </p:spPr>
      </p:pic>
      <p:sp>
        <p:nvSpPr>
          <p:cNvPr id="6" name="TextBox 5"/>
          <p:cNvSpPr txBox="1"/>
          <p:nvPr/>
        </p:nvSpPr>
        <p:spPr>
          <a:xfrm>
            <a:off x="7250544" y="2304437"/>
            <a:ext cx="1624163" cy="246221"/>
          </a:xfrm>
          <a:prstGeom prst="rect">
            <a:avLst/>
          </a:prstGeom>
          <a:noFill/>
        </p:spPr>
        <p:txBody>
          <a:bodyPr wrap="none" rtlCol="0">
            <a:spAutoFit/>
          </a:bodyPr>
          <a:lstStyle/>
          <a:p>
            <a:r>
              <a:rPr lang="en-US" sz="1000" dirty="0" smtClean="0"/>
              <a:t>Arrives here at desired IA</a:t>
            </a:r>
            <a:endParaRPr lang="en-US" sz="1000" dirty="0"/>
          </a:p>
        </p:txBody>
      </p:sp>
      <p:cxnSp>
        <p:nvCxnSpPr>
          <p:cNvPr id="8" name="Straight Arrow Connector 7"/>
          <p:cNvCxnSpPr/>
          <p:nvPr/>
        </p:nvCxnSpPr>
        <p:spPr bwMode="auto">
          <a:xfrm flipH="1">
            <a:off x="7167418" y="2506092"/>
            <a:ext cx="272473" cy="163217"/>
          </a:xfrm>
          <a:prstGeom prst="straightConnector1">
            <a:avLst/>
          </a:prstGeom>
          <a:noFill/>
          <a:ln w="9525" cap="flat" cmpd="sng" algn="ctr">
            <a:solidFill>
              <a:srgbClr val="FF0000"/>
            </a:solidFill>
            <a:prstDash val="solid"/>
            <a:round/>
            <a:headEnd type="none" w="med" len="med"/>
            <a:tailEnd type="triangle"/>
          </a:ln>
          <a:effectLst/>
        </p:spPr>
      </p:cxnSp>
      <p:sp>
        <p:nvSpPr>
          <p:cNvPr id="10" name="TextBox 9"/>
          <p:cNvSpPr txBox="1"/>
          <p:nvPr/>
        </p:nvSpPr>
        <p:spPr>
          <a:xfrm>
            <a:off x="9277926" y="3648175"/>
            <a:ext cx="1388522" cy="246221"/>
          </a:xfrm>
          <a:prstGeom prst="rect">
            <a:avLst/>
          </a:prstGeom>
          <a:noFill/>
        </p:spPr>
        <p:txBody>
          <a:bodyPr wrap="none" rtlCol="0">
            <a:spAutoFit/>
          </a:bodyPr>
          <a:lstStyle/>
          <a:p>
            <a:r>
              <a:rPr lang="en-US" sz="1000" dirty="0" smtClean="0"/>
              <a:t>PAP of moving target</a:t>
            </a:r>
            <a:endParaRPr lang="en-US" sz="1000" dirty="0"/>
          </a:p>
        </p:txBody>
      </p:sp>
      <p:cxnSp>
        <p:nvCxnSpPr>
          <p:cNvPr id="11" name="Straight Arrow Connector 10"/>
          <p:cNvCxnSpPr/>
          <p:nvPr/>
        </p:nvCxnSpPr>
        <p:spPr bwMode="auto">
          <a:xfrm flipH="1">
            <a:off x="10160000" y="3881681"/>
            <a:ext cx="52334" cy="745737"/>
          </a:xfrm>
          <a:prstGeom prst="straightConnector1">
            <a:avLst/>
          </a:prstGeom>
          <a:noFill/>
          <a:ln w="952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6596678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sp>
        <p:nvSpPr>
          <p:cNvPr id="5" name="Title 4"/>
          <p:cNvSpPr>
            <a:spLocks noGrp="1"/>
          </p:cNvSpPr>
          <p:nvPr>
            <p:ph type="title"/>
          </p:nvPr>
        </p:nvSpPr>
        <p:spPr/>
        <p:txBody>
          <a:bodyPr/>
          <a:lstStyle/>
          <a:p>
            <a:pPr algn="ctr"/>
            <a:r>
              <a:rPr lang="en-US" dirty="0" smtClean="0"/>
              <a:t>GBIT Displays</a:t>
            </a:r>
            <a:endParaRPr lang="en-US" dirty="0"/>
          </a:p>
        </p:txBody>
      </p:sp>
      <p:pic>
        <p:nvPicPr>
          <p:cNvPr id="6" name="Picture 5"/>
          <p:cNvPicPr>
            <a:picLocks noChangeAspect="1"/>
          </p:cNvPicPr>
          <p:nvPr/>
        </p:nvPicPr>
        <p:blipFill>
          <a:blip r:embed="rId2"/>
          <a:stretch>
            <a:fillRect/>
          </a:stretch>
        </p:blipFill>
        <p:spPr>
          <a:xfrm>
            <a:off x="559635" y="1398300"/>
            <a:ext cx="5473700" cy="4932622"/>
          </a:xfrm>
          <a:prstGeom prst="rect">
            <a:avLst/>
          </a:prstGeom>
        </p:spPr>
      </p:pic>
      <p:pic>
        <p:nvPicPr>
          <p:cNvPr id="7" name="Content Placeholder 6"/>
          <p:cNvPicPr>
            <a:picLocks noGrp="1" noChangeAspect="1"/>
          </p:cNvPicPr>
          <p:nvPr>
            <p:ph idx="1"/>
          </p:nvPr>
        </p:nvPicPr>
        <p:blipFill>
          <a:blip r:embed="rId3"/>
          <a:stretch>
            <a:fillRect/>
          </a:stretch>
        </p:blipFill>
        <p:spPr>
          <a:xfrm>
            <a:off x="6762259" y="1398300"/>
            <a:ext cx="4890726" cy="4745816"/>
          </a:xfrm>
          <a:prstGeom prst="rect">
            <a:avLst/>
          </a:prstGeom>
        </p:spPr>
      </p:pic>
    </p:spTree>
    <p:extLst>
      <p:ext uri="{BB962C8B-B14F-4D97-AF65-F5344CB8AC3E}">
        <p14:creationId xmlns:p14="http://schemas.microsoft.com/office/powerpoint/2010/main" val="2037293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Adjustable Proximity Sensor (APS)</a:t>
            </a:r>
            <a:endParaRPr lang="en-US" dirty="0"/>
          </a:p>
        </p:txBody>
      </p:sp>
      <p:pic>
        <p:nvPicPr>
          <p:cNvPr id="4" name="Content Placeholder 3"/>
          <p:cNvPicPr>
            <a:picLocks noGrp="1" noChangeAspect="1"/>
          </p:cNvPicPr>
          <p:nvPr>
            <p:ph idx="1"/>
          </p:nvPr>
        </p:nvPicPr>
        <p:blipFill>
          <a:blip r:embed="rId2"/>
          <a:stretch>
            <a:fillRect/>
          </a:stretch>
        </p:blipFill>
        <p:spPr>
          <a:xfrm>
            <a:off x="2158220" y="1536940"/>
            <a:ext cx="6413529" cy="2764843"/>
          </a:xfrm>
          <a:prstGeom prst="rect">
            <a:avLst/>
          </a:prstGeom>
        </p:spPr>
      </p:pic>
      <p:sp>
        <p:nvSpPr>
          <p:cNvPr id="5" name="TextBox 4"/>
          <p:cNvSpPr txBox="1"/>
          <p:nvPr/>
        </p:nvSpPr>
        <p:spPr>
          <a:xfrm>
            <a:off x="1612030" y="4701658"/>
            <a:ext cx="7963730" cy="1169551"/>
          </a:xfrm>
          <a:prstGeom prst="rect">
            <a:avLst/>
          </a:prstGeom>
          <a:noFill/>
        </p:spPr>
        <p:txBody>
          <a:bodyPr wrap="square" rtlCol="0">
            <a:spAutoFit/>
          </a:bodyPr>
          <a:lstStyle/>
          <a:p>
            <a:r>
              <a:rPr lang="en-US" sz="1400" dirty="0"/>
              <a:t>Note that the table specifies body orientation angle, not impact angle. Body orientation angle and impact angle differ by the angle of attack (AOA) and body roll orientation at impact. A high AOA and 0° roll orientation at impact may decrease the body orientation angle up to approximately 20°. A high AOA and 180° roll orientation may increase the body orientation angle up to approximately 20°. </a:t>
            </a:r>
          </a:p>
        </p:txBody>
      </p:sp>
    </p:spTree>
    <p:extLst>
      <p:ext uri="{BB962C8B-B14F-4D97-AF65-F5344CB8AC3E}">
        <p14:creationId xmlns:p14="http://schemas.microsoft.com/office/powerpoint/2010/main" val="1976767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GBU-54 Pre-Flight (LR only)</a:t>
            </a:r>
            <a:endParaRPr lang="en-US" dirty="0"/>
          </a:p>
        </p:txBody>
      </p:sp>
      <p:sp>
        <p:nvSpPr>
          <p:cNvPr id="3" name="TextBox 2"/>
          <p:cNvSpPr txBox="1"/>
          <p:nvPr/>
        </p:nvSpPr>
        <p:spPr>
          <a:xfrm>
            <a:off x="161366" y="1001539"/>
            <a:ext cx="11506760" cy="2308324"/>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b="1" dirty="0"/>
              <a:t>Verify that the laser codes switches are set to the desired setting (if the first switch setting is undefined, “1L” should be used as the default)</a:t>
            </a:r>
            <a:endParaRPr lang="en-US" dirty="0"/>
          </a:p>
          <a:p>
            <a:pPr marL="285750" indent="-285750">
              <a:buFont typeface="Arial" panose="020B0604020202020204" pitchFamily="34" charset="0"/>
              <a:buChar char="•"/>
            </a:pPr>
            <a:r>
              <a:rPr lang="en-US" b="1" dirty="0" smtClean="0"/>
              <a:t>Ensure </a:t>
            </a:r>
            <a:r>
              <a:rPr lang="en-US" b="1" dirty="0"/>
              <a:t>that the sensor protective cover on the Laser kit has been removed before flight and that the lens is clean and undamaged with no cracks or significant pitting</a:t>
            </a:r>
            <a:endParaRPr lang="en-US" dirty="0"/>
          </a:p>
          <a:p>
            <a:pPr marL="285750" indent="-285750">
              <a:buFont typeface="Arial" panose="020B0604020202020204" pitchFamily="34" charset="0"/>
              <a:buChar char="•"/>
            </a:pPr>
            <a:r>
              <a:rPr lang="en-US" b="1" dirty="0" smtClean="0"/>
              <a:t>If </a:t>
            </a:r>
            <a:r>
              <a:rPr lang="en-US" b="1" dirty="0"/>
              <a:t>the suspension lugs are visible, verify that the middle sensor alignment feature on the sensor is aligned within the interior width of the suspension </a:t>
            </a:r>
            <a:r>
              <a:rPr lang="en-US" b="1" dirty="0" smtClean="0"/>
              <a:t>lugs, 2-tab should be aligned within lug as well.</a:t>
            </a:r>
            <a:endParaRPr lang="en-US" dirty="0"/>
          </a:p>
          <a:p>
            <a:pPr marL="285750" indent="-285750">
              <a:buFont typeface="Arial" panose="020B0604020202020204" pitchFamily="34" charset="0"/>
              <a:buChar char="•"/>
            </a:pPr>
            <a:r>
              <a:rPr lang="en-US" b="1" dirty="0" smtClean="0"/>
              <a:t>Check </a:t>
            </a:r>
            <a:r>
              <a:rPr lang="en-US" b="1" dirty="0"/>
              <a:t>integrity of the laser cable cover and retention straps and ensure that all hardware is secure</a:t>
            </a:r>
            <a:endParaRPr lang="en-US" dirty="0"/>
          </a:p>
        </p:txBody>
      </p:sp>
      <p:pic>
        <p:nvPicPr>
          <p:cNvPr id="5" name="Picture 4"/>
          <p:cNvPicPr>
            <a:picLocks noChangeAspect="1"/>
          </p:cNvPicPr>
          <p:nvPr/>
        </p:nvPicPr>
        <p:blipFill>
          <a:blip r:embed="rId2"/>
          <a:stretch>
            <a:fillRect/>
          </a:stretch>
        </p:blipFill>
        <p:spPr>
          <a:xfrm>
            <a:off x="166686" y="3430694"/>
            <a:ext cx="4352925" cy="2097440"/>
          </a:xfrm>
          <a:prstGeom prst="rect">
            <a:avLst/>
          </a:prstGeom>
        </p:spPr>
      </p:pic>
      <p:pic>
        <p:nvPicPr>
          <p:cNvPr id="4" name="Picture 3"/>
          <p:cNvPicPr>
            <a:picLocks noChangeAspect="1"/>
          </p:cNvPicPr>
          <p:nvPr/>
        </p:nvPicPr>
        <p:blipFill>
          <a:blip r:embed="rId3"/>
          <a:stretch>
            <a:fillRect/>
          </a:stretch>
        </p:blipFill>
        <p:spPr>
          <a:xfrm>
            <a:off x="4235111" y="3670534"/>
            <a:ext cx="2518114" cy="2494344"/>
          </a:xfrm>
          <a:prstGeom prst="rect">
            <a:avLst/>
          </a:prstGeom>
        </p:spPr>
      </p:pic>
      <p:cxnSp>
        <p:nvCxnSpPr>
          <p:cNvPr id="10" name="Straight Arrow Connector 9"/>
          <p:cNvCxnSpPr/>
          <p:nvPr/>
        </p:nvCxnSpPr>
        <p:spPr bwMode="auto">
          <a:xfrm>
            <a:off x="3478188" y="5257800"/>
            <a:ext cx="1178031" cy="66675"/>
          </a:xfrm>
          <a:prstGeom prst="straightConnector1">
            <a:avLst/>
          </a:prstGeom>
          <a:noFill/>
          <a:ln w="9525" cap="flat" cmpd="sng" algn="ctr">
            <a:solidFill>
              <a:srgbClr val="FF0000"/>
            </a:solidFill>
            <a:prstDash val="solid"/>
            <a:round/>
            <a:headEnd type="none" w="med" len="med"/>
            <a:tailEnd type="triangle"/>
          </a:ln>
          <a:effectLst/>
        </p:spPr>
      </p:cxnSp>
      <p:pic>
        <p:nvPicPr>
          <p:cNvPr id="6" name="Picture 5"/>
          <p:cNvPicPr>
            <a:picLocks noChangeAspect="1"/>
          </p:cNvPicPr>
          <p:nvPr/>
        </p:nvPicPr>
        <p:blipFill>
          <a:blip r:embed="rId4"/>
          <a:stretch>
            <a:fillRect/>
          </a:stretch>
        </p:blipFill>
        <p:spPr>
          <a:xfrm>
            <a:off x="8474450" y="3309863"/>
            <a:ext cx="3445336" cy="3122696"/>
          </a:xfrm>
          <a:prstGeom prst="rect">
            <a:avLst/>
          </a:prstGeom>
        </p:spPr>
      </p:pic>
      <p:sp>
        <p:nvSpPr>
          <p:cNvPr id="7" name="TextBox 6"/>
          <p:cNvSpPr txBox="1"/>
          <p:nvPr/>
        </p:nvSpPr>
        <p:spPr>
          <a:xfrm>
            <a:off x="7892716" y="3309863"/>
            <a:ext cx="1515979" cy="923330"/>
          </a:xfrm>
          <a:prstGeom prst="rect">
            <a:avLst/>
          </a:prstGeom>
          <a:noFill/>
        </p:spPr>
        <p:txBody>
          <a:bodyPr wrap="square" rtlCol="0">
            <a:spAutoFit/>
          </a:bodyPr>
          <a:lstStyle/>
          <a:p>
            <a:r>
              <a:rPr lang="en-US" dirty="0" smtClean="0"/>
              <a:t>DSU-38 Sensor Alignment</a:t>
            </a:r>
            <a:endParaRPr lang="en-US" dirty="0"/>
          </a:p>
        </p:txBody>
      </p:sp>
      <p:pic>
        <p:nvPicPr>
          <p:cNvPr id="9" name="Picture 4" descr="CIMG06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232" y="4639164"/>
            <a:ext cx="2391193" cy="179339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334959" y="4329632"/>
            <a:ext cx="1515979" cy="369332"/>
          </a:xfrm>
          <a:prstGeom prst="rect">
            <a:avLst/>
          </a:prstGeom>
          <a:noFill/>
        </p:spPr>
        <p:txBody>
          <a:bodyPr wrap="square" rtlCol="0">
            <a:spAutoFit/>
          </a:bodyPr>
          <a:lstStyle/>
          <a:p>
            <a:r>
              <a:rPr lang="en-US" dirty="0" smtClean="0"/>
              <a:t>2-Tab</a:t>
            </a:r>
            <a:endParaRPr lang="en-US" dirty="0"/>
          </a:p>
        </p:txBody>
      </p:sp>
      <p:cxnSp>
        <p:nvCxnSpPr>
          <p:cNvPr id="12" name="Straight Arrow Connector 11"/>
          <p:cNvCxnSpPr/>
          <p:nvPr/>
        </p:nvCxnSpPr>
        <p:spPr bwMode="auto">
          <a:xfrm>
            <a:off x="7636042" y="4639164"/>
            <a:ext cx="75221" cy="847876"/>
          </a:xfrm>
          <a:prstGeom prst="straightConnector1">
            <a:avLst/>
          </a:prstGeom>
          <a:noFill/>
          <a:ln w="952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6474579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150" y="85725"/>
            <a:ext cx="9042400" cy="1143000"/>
          </a:xfrm>
        </p:spPr>
        <p:txBody>
          <a:bodyPr/>
          <a:lstStyle/>
          <a:p>
            <a:pPr algn="ctr"/>
            <a:r>
              <a:rPr lang="en-US" dirty="0" smtClean="0"/>
              <a:t>Last Pulse Logic/Keystone Keys</a:t>
            </a:r>
            <a:endParaRPr lang="en-US" dirty="0"/>
          </a:p>
        </p:txBody>
      </p:sp>
      <p:sp>
        <p:nvSpPr>
          <p:cNvPr id="4" name="Content Placeholder 3"/>
          <p:cNvSpPr>
            <a:spLocks noGrp="1"/>
          </p:cNvSpPr>
          <p:nvPr>
            <p:ph idx="1"/>
          </p:nvPr>
        </p:nvSpPr>
        <p:spPr>
          <a:xfrm>
            <a:off x="406401" y="1167759"/>
            <a:ext cx="10841567" cy="4324350"/>
          </a:xfrm>
        </p:spPr>
        <p:txBody>
          <a:bodyPr/>
          <a:lstStyle/>
          <a:p>
            <a:r>
              <a:rPr lang="en-US" dirty="0" smtClean="0"/>
              <a:t>Two </a:t>
            </a:r>
            <a:r>
              <a:rPr lang="en-US" dirty="0"/>
              <a:t>last pulse logic settings on GBU-54</a:t>
            </a:r>
          </a:p>
          <a:p>
            <a:pPr marL="0" indent="0">
              <a:buNone/>
            </a:pPr>
            <a:r>
              <a:rPr lang="en-US" dirty="0" smtClean="0"/>
              <a:t>	</a:t>
            </a:r>
            <a:r>
              <a:rPr lang="en-US" sz="1400" dirty="0" smtClean="0"/>
              <a:t>–Long </a:t>
            </a:r>
            <a:r>
              <a:rPr lang="en-US" sz="1400" dirty="0"/>
              <a:t>Last Pulse Logic</a:t>
            </a:r>
          </a:p>
          <a:p>
            <a:pPr marL="0" indent="0">
              <a:buNone/>
            </a:pPr>
            <a:r>
              <a:rPr lang="en-US" sz="1400" dirty="0"/>
              <a:t>	</a:t>
            </a:r>
            <a:r>
              <a:rPr lang="en-US" sz="1400" dirty="0" smtClean="0"/>
              <a:t>	Less </a:t>
            </a:r>
            <a:r>
              <a:rPr lang="en-US" sz="1400" dirty="0"/>
              <a:t>susceptible to obscurants (smoke, fog, haze) between </a:t>
            </a:r>
            <a:r>
              <a:rPr lang="en-US" sz="1400" dirty="0" smtClean="0"/>
              <a:t>laser </a:t>
            </a:r>
            <a:r>
              <a:rPr lang="en-US" sz="1400" dirty="0"/>
              <a:t>designator and </a:t>
            </a:r>
            <a:r>
              <a:rPr lang="en-US" sz="1400" dirty="0" smtClean="0"/>
              <a:t>target</a:t>
            </a:r>
            <a:endParaRPr lang="en-US" sz="1400" dirty="0"/>
          </a:p>
          <a:p>
            <a:pPr marL="0" indent="0">
              <a:buNone/>
            </a:pPr>
            <a:r>
              <a:rPr lang="en-US" sz="1400" dirty="0" smtClean="0"/>
              <a:t>	–Short </a:t>
            </a:r>
            <a:r>
              <a:rPr lang="en-US" sz="1400" dirty="0"/>
              <a:t>Last Pulse Logic</a:t>
            </a:r>
          </a:p>
          <a:p>
            <a:pPr marL="0" indent="0">
              <a:buNone/>
            </a:pPr>
            <a:r>
              <a:rPr lang="en-US" sz="1400" dirty="0" smtClean="0"/>
              <a:t>	</a:t>
            </a:r>
            <a:r>
              <a:rPr lang="en-US" sz="1400" dirty="0"/>
              <a:t>	Rejects small signal returns from longer ranges</a:t>
            </a:r>
          </a:p>
          <a:p>
            <a:pPr marL="0" indent="0">
              <a:buNone/>
            </a:pPr>
            <a:r>
              <a:rPr lang="en-US" sz="1400" dirty="0"/>
              <a:t>	</a:t>
            </a:r>
            <a:r>
              <a:rPr lang="en-US" sz="1400" dirty="0" smtClean="0"/>
              <a:t>	Reduces </a:t>
            </a:r>
            <a:r>
              <a:rPr lang="en-US" sz="1400" dirty="0"/>
              <a:t>the probability of tracking illuminated items behind </a:t>
            </a:r>
            <a:r>
              <a:rPr lang="en-US" sz="1400" dirty="0" smtClean="0"/>
              <a:t>desired </a:t>
            </a:r>
            <a:r>
              <a:rPr lang="en-US" sz="1400" dirty="0"/>
              <a:t>target (trees </a:t>
            </a:r>
            <a:r>
              <a:rPr lang="en-US" sz="1400" dirty="0" smtClean="0"/>
              <a:t>or </a:t>
            </a:r>
            <a:r>
              <a:rPr lang="en-US" sz="1400" dirty="0"/>
              <a:t>other objects) in the </a:t>
            </a:r>
            <a:r>
              <a:rPr lang="en-US" sz="1400" dirty="0" smtClean="0"/>
              <a:t>		case </a:t>
            </a:r>
            <a:r>
              <a:rPr lang="en-US" sz="1400" dirty="0"/>
              <a:t>of energy </a:t>
            </a:r>
            <a:r>
              <a:rPr lang="en-US" sz="1400" dirty="0" smtClean="0"/>
              <a:t>spill </a:t>
            </a:r>
            <a:r>
              <a:rPr lang="en-US" sz="1400" dirty="0"/>
              <a:t>over </a:t>
            </a:r>
            <a:r>
              <a:rPr lang="en-US" sz="1400" dirty="0" smtClean="0"/>
              <a:t>target</a:t>
            </a:r>
          </a:p>
          <a:p>
            <a:r>
              <a:rPr lang="en-US" dirty="0" smtClean="0">
                <a:solidFill>
                  <a:srgbClr val="FF0000"/>
                </a:solidFill>
              </a:rPr>
              <a:t>If in doubt, select “LONG”</a:t>
            </a:r>
            <a:endParaRPr lang="en-US" dirty="0">
              <a:solidFill>
                <a:srgbClr val="FF0000"/>
              </a:solidFill>
            </a:endParaRPr>
          </a:p>
          <a:p>
            <a:r>
              <a:rPr lang="en-US" dirty="0" smtClean="0"/>
              <a:t>The rest of pre-flight is the exact same as for a GBU-38</a:t>
            </a:r>
          </a:p>
          <a:p>
            <a:r>
              <a:rPr lang="en-US" dirty="0" smtClean="0"/>
              <a:t>Make sure </a:t>
            </a:r>
            <a:r>
              <a:rPr lang="en-US" dirty="0" err="1" smtClean="0"/>
              <a:t>Mx</a:t>
            </a:r>
            <a:r>
              <a:rPr lang="en-US" dirty="0" smtClean="0"/>
              <a:t> is loading </a:t>
            </a:r>
            <a:r>
              <a:rPr lang="en-US" u="sng" dirty="0" smtClean="0"/>
              <a:t>1</a:t>
            </a:r>
            <a:r>
              <a:rPr lang="en-US" u="sng" baseline="30000" dirty="0" smtClean="0"/>
              <a:t>st</a:t>
            </a:r>
            <a:r>
              <a:rPr lang="en-US" u="sng" dirty="0" smtClean="0"/>
              <a:t> and 2</a:t>
            </a:r>
            <a:r>
              <a:rPr lang="en-US" u="sng" baseline="30000" dirty="0" smtClean="0"/>
              <a:t>nd</a:t>
            </a:r>
            <a:r>
              <a:rPr lang="en-US" u="sng" dirty="0" smtClean="0"/>
              <a:t> YELLOW keys from SKL </a:t>
            </a:r>
            <a:r>
              <a:rPr lang="en-US" dirty="0" smtClean="0"/>
              <a:t>in order to get proper cover days.  May have to search folders, not always first.</a:t>
            </a:r>
          </a:p>
          <a:p>
            <a:r>
              <a:rPr lang="en-US" dirty="0" smtClean="0"/>
              <a:t>If your cover days are showing 0 then you are </a:t>
            </a:r>
            <a:r>
              <a:rPr lang="en-US" u="sng" dirty="0" smtClean="0"/>
              <a:t>not</a:t>
            </a:r>
            <a:r>
              <a:rPr lang="en-US" dirty="0" smtClean="0"/>
              <a:t> going to drop with GPS guidance, it will be INS only even if you have Keystone Keys loaded.  Without cover days the JDAM can’t read the crypto for the Sat.</a:t>
            </a:r>
          </a:p>
        </p:txBody>
      </p:sp>
    </p:spTree>
    <p:extLst>
      <p:ext uri="{BB962C8B-B14F-4D97-AF65-F5344CB8AC3E}">
        <p14:creationId xmlns:p14="http://schemas.microsoft.com/office/powerpoint/2010/main" val="597848851"/>
      </p:ext>
    </p:extLst>
  </p:cSld>
  <p:clrMapOvr>
    <a:masterClrMapping/>
  </p:clrMapOvr>
</p:sld>
</file>

<file path=ppt/theme/theme1.xml><?xml version="1.0" encoding="utf-8"?>
<a:theme xmlns:a="http://schemas.openxmlformats.org/drawingml/2006/main" name="Blank Presentation">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0033CC"/>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5222</TotalTime>
  <Words>4931</Words>
  <Application>Microsoft Office PowerPoint</Application>
  <PresentationFormat>Widescreen</PresentationFormat>
  <Paragraphs>566</Paragraphs>
  <Slides>69</Slides>
  <Notes>9</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vt:lpstr>
      <vt:lpstr>Calibri</vt:lpstr>
      <vt:lpstr>Century Gothic</vt:lpstr>
      <vt:lpstr>Symbol</vt:lpstr>
      <vt:lpstr>Tahoma</vt:lpstr>
      <vt:lpstr>Times New Roman</vt:lpstr>
      <vt:lpstr>Wingdings</vt:lpstr>
      <vt:lpstr>Blank Presentation</vt:lpstr>
      <vt:lpstr>GBU-54 and 2407 GSMS Academics for 2407 CAO 30 Oct 2018 </vt:lpstr>
      <vt:lpstr>Overview</vt:lpstr>
      <vt:lpstr>GBU-54</vt:lpstr>
      <vt:lpstr>Quick Look</vt:lpstr>
      <vt:lpstr>GBU-38+DSU-38 Laser Kit Assembly=GBU-54</vt:lpstr>
      <vt:lpstr>GBU-54 Detailed</vt:lpstr>
      <vt:lpstr>Adjustable Proximity Sensor (APS)</vt:lpstr>
      <vt:lpstr>GBU-54 Pre-Flight (LR only)</vt:lpstr>
      <vt:lpstr>Last Pulse Logic/Keystone Keys</vt:lpstr>
      <vt:lpstr>BRU-71/A Pressure Readings</vt:lpstr>
      <vt:lpstr>Moving Target Logic</vt:lpstr>
      <vt:lpstr>Moving Target Logic Cont…</vt:lpstr>
      <vt:lpstr>Laser vs Fast Moving TGT</vt:lpstr>
      <vt:lpstr>Impact Angle</vt:lpstr>
      <vt:lpstr>Target Handover Boundary</vt:lpstr>
      <vt:lpstr>On Axis Drops</vt:lpstr>
      <vt:lpstr>OWT</vt:lpstr>
      <vt:lpstr>GBU-54 Limitations</vt:lpstr>
      <vt:lpstr>GBU-54 Post Release Maneuvering</vt:lpstr>
      <vt:lpstr>INS Only LJDAM Performance (Boeing)</vt:lpstr>
      <vt:lpstr>PowerPoint Presentation</vt:lpstr>
      <vt:lpstr>Buddy Lase Considerations(Boeing)</vt:lpstr>
      <vt:lpstr>Optimizing Laser Guidance Accuracy (Summary Chart) (Boeing)</vt:lpstr>
      <vt:lpstr>JDAM System Spec Accuracy cont. (Boeing)</vt:lpstr>
      <vt:lpstr>SMS</vt:lpstr>
      <vt:lpstr>JDAM Inventory Page</vt:lpstr>
      <vt:lpstr>JDAM Inventory Page</vt:lpstr>
      <vt:lpstr>JDAM Inventory Page</vt:lpstr>
      <vt:lpstr>JDAM Inventory - HOB Settings</vt:lpstr>
      <vt:lpstr>Store Settings – Airburst GBU-38</vt:lpstr>
      <vt:lpstr>GBU-54 Store Settings</vt:lpstr>
      <vt:lpstr>JDAM Release Settings</vt:lpstr>
      <vt:lpstr>Detailed Status Page</vt:lpstr>
      <vt:lpstr>HF Inventory Page</vt:lpstr>
      <vt:lpstr>HF Detailed Status</vt:lpstr>
      <vt:lpstr>HF Release Settings Page</vt:lpstr>
      <vt:lpstr>Weapons Profile Display in GSMS</vt:lpstr>
      <vt:lpstr>Weapon Profiles</vt:lpstr>
      <vt:lpstr>Weapon Profile Store Settings</vt:lpstr>
      <vt:lpstr>Weapons Profile Release Settings</vt:lpstr>
      <vt:lpstr>Weapon Profile</vt:lpstr>
      <vt:lpstr>Launch Status Page Profiles</vt:lpstr>
      <vt:lpstr>Launch Status – Weapon Profiles</vt:lpstr>
      <vt:lpstr>Launch Status Page Changes</vt:lpstr>
      <vt:lpstr>Weapon Profile using HOTAS</vt:lpstr>
      <vt:lpstr>Similar HUD View as GBU-38 for Static</vt:lpstr>
      <vt:lpstr>JDAM LAR (Moving Targets)</vt:lpstr>
      <vt:lpstr>TACTICS</vt:lpstr>
      <vt:lpstr>Direct-To GBU TTP</vt:lpstr>
      <vt:lpstr>Composite LAR</vt:lpstr>
      <vt:lpstr>General TOI Updates</vt:lpstr>
      <vt:lpstr> TOI Limitations and Info</vt:lpstr>
      <vt:lpstr>GBU TOI TTPs</vt:lpstr>
      <vt:lpstr>HF TOI TTPs</vt:lpstr>
      <vt:lpstr>Trouble Shooting</vt:lpstr>
      <vt:lpstr>CWL and WDF</vt:lpstr>
      <vt:lpstr>DLL Loading Procedures</vt:lpstr>
      <vt:lpstr>Lessons Learned</vt:lpstr>
      <vt:lpstr>CLAW .449 (yes we are still using this)</vt:lpstr>
      <vt:lpstr>Brickmap Images</vt:lpstr>
      <vt:lpstr>System Function Timeline</vt:lpstr>
      <vt:lpstr>References</vt:lpstr>
      <vt:lpstr>PowerPoint Presentation</vt:lpstr>
      <vt:lpstr>LJDAM Guidance (Boeing)</vt:lpstr>
      <vt:lpstr>Trajectory Comparison(Boeing) LJDAM versus JDAM</vt:lpstr>
      <vt:lpstr>Warheads</vt:lpstr>
      <vt:lpstr>Laser Guidance – Phantom Aim Point(Boeing)</vt:lpstr>
      <vt:lpstr>Laser Updates for Terminal Guidance</vt:lpstr>
      <vt:lpstr>GBIT Displays</vt:lpstr>
    </vt:vector>
  </TitlesOfParts>
  <Company>U.S. Department of Defense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GBU-54 Academics CAO 13 Feb 2018</dc:title>
  <dc:creator>KRESTON, ALEXANDER E CTR USAF ACC 556 TES/TGSC</dc:creator>
  <cp:lastModifiedBy>KRESTON, ALEXANDER E CTR USAF ACC 556 TES/TGSC</cp:lastModifiedBy>
  <cp:revision>171</cp:revision>
  <dcterms:created xsi:type="dcterms:W3CDTF">2018-02-13T18:15:13Z</dcterms:created>
  <dcterms:modified xsi:type="dcterms:W3CDTF">2018-10-30T19:39:03Z</dcterms:modified>
</cp:coreProperties>
</file>